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63" r:id="rId4"/>
    <p:sldId id="264" r:id="rId5"/>
    <p:sldId id="265" r:id="rId6"/>
    <p:sldId id="266" r:id="rId7"/>
    <p:sldId id="267" r:id="rId8"/>
    <p:sldId id="268" r:id="rId9"/>
    <p:sldId id="269" r:id="rId10"/>
    <p:sldId id="271" r:id="rId11"/>
    <p:sldId id="270" r:id="rId12"/>
    <p:sldId id="273" r:id="rId13"/>
    <p:sldId id="276" r:id="rId14"/>
    <p:sldId id="275" r:id="rId1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7.xml"/><Relationship Id="rId3" Type="http://schemas.openxmlformats.org/officeDocument/2006/relationships/image" Target="../media/image19.wmf"/><Relationship Id="rId2" Type="http://schemas.openxmlformats.org/officeDocument/2006/relationships/oleObject" Target="../embeddings/oleObject3.bin"/><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7.xml"/><Relationship Id="rId3" Type="http://schemas.openxmlformats.org/officeDocument/2006/relationships/image" Target="../media/image9.wmf"/><Relationship Id="rId2" Type="http://schemas.openxmlformats.org/officeDocument/2006/relationships/oleObject" Target="../embeddings/oleObject2.bin"/><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图片 10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000" y="-184886"/>
            <a:ext cx="12810679" cy="7606888"/>
          </a:xfrm>
          <a:prstGeom prst="rect">
            <a:avLst/>
          </a:prstGeom>
        </p:spPr>
      </p:pic>
      <p:sp>
        <p:nvSpPr>
          <p:cNvPr id="98" name="矩形 97"/>
          <p:cNvSpPr/>
          <p:nvPr/>
        </p:nvSpPr>
        <p:spPr>
          <a:xfrm>
            <a:off x="-22331" y="-15160"/>
            <a:ext cx="12214331" cy="6873160"/>
          </a:xfrm>
          <a:prstGeom prst="rect">
            <a:avLst/>
          </a:prstGeom>
          <a:solidFill>
            <a:schemeClr val="tx1">
              <a:lumMod val="95000"/>
              <a:lumOff val="5000"/>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252434"/>
              </a:solidFill>
            </a:endParaRPr>
          </a:p>
        </p:txBody>
      </p:sp>
      <p:grpSp>
        <p:nvGrpSpPr>
          <p:cNvPr id="97" name="组合 96"/>
          <p:cNvGrpSpPr/>
          <p:nvPr/>
        </p:nvGrpSpPr>
        <p:grpSpPr>
          <a:xfrm>
            <a:off x="-22331" y="-12775"/>
            <a:ext cx="12213877" cy="1376769"/>
            <a:chOff x="-35031" y="1575572"/>
            <a:chExt cx="12213877" cy="1376769"/>
          </a:xfrm>
        </p:grpSpPr>
        <p:sp>
          <p:nvSpPr>
            <p:cNvPr id="94" name="直角三角形 93"/>
            <p:cNvSpPr/>
            <p:nvPr/>
          </p:nvSpPr>
          <p:spPr>
            <a:xfrm flipV="1">
              <a:off x="-35031" y="1575572"/>
              <a:ext cx="12213877" cy="1376769"/>
            </a:xfrm>
            <a:prstGeom prst="rtTriangle">
              <a:avLst/>
            </a:prstGeom>
            <a:solidFill>
              <a:srgbClr val="C01C23"/>
            </a:solidFill>
            <a:ln>
              <a:solidFill>
                <a:srgbClr val="C01C23"/>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直角三角形 94"/>
            <p:cNvSpPr/>
            <p:nvPr/>
          </p:nvSpPr>
          <p:spPr>
            <a:xfrm flipV="1">
              <a:off x="-35031" y="1575572"/>
              <a:ext cx="12213877" cy="897983"/>
            </a:xfrm>
            <a:prstGeom prst="rtTriangle">
              <a:avLst/>
            </a:prstGeom>
            <a:solidFill>
              <a:srgbClr val="C01C23"/>
            </a:solidFill>
            <a:ln>
              <a:solidFill>
                <a:srgbClr val="C01C23"/>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直角三角形 95"/>
            <p:cNvSpPr/>
            <p:nvPr/>
          </p:nvSpPr>
          <p:spPr>
            <a:xfrm flipV="1">
              <a:off x="-35031" y="1575572"/>
              <a:ext cx="12213877" cy="465561"/>
            </a:xfrm>
            <a:prstGeom prst="rtTriangle">
              <a:avLst/>
            </a:prstGeom>
            <a:solidFill>
              <a:srgbClr val="C01C23"/>
            </a:solidFill>
            <a:ln>
              <a:solidFill>
                <a:srgbClr val="C01C23"/>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4419600" y="1921981"/>
            <a:ext cx="3352800" cy="837055"/>
            <a:chOff x="4421085" y="2391272"/>
            <a:chExt cx="3352800" cy="837055"/>
          </a:xfrm>
        </p:grpSpPr>
        <p:sp>
          <p:nvSpPr>
            <p:cNvPr id="100" name="等腰三角形 99"/>
            <p:cNvSpPr/>
            <p:nvPr/>
          </p:nvSpPr>
          <p:spPr>
            <a:xfrm flipV="1">
              <a:off x="5942265" y="2947945"/>
              <a:ext cx="310439" cy="280382"/>
            </a:xfrm>
            <a:prstGeom prst="triangle">
              <a:avLst/>
            </a:prstGeom>
            <a:solidFill>
              <a:srgbClr val="FFC200"/>
            </a:solidFill>
            <a:ln>
              <a:solidFill>
                <a:srgbClr val="FFC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a:off x="4421085" y="2391272"/>
              <a:ext cx="3352800" cy="556673"/>
            </a:xfrm>
            <a:prstGeom prst="rect">
              <a:avLst/>
            </a:prstGeom>
            <a:solidFill>
              <a:srgbClr val="C01C23"/>
            </a:solidFill>
            <a:ln>
              <a:solidFill>
                <a:srgbClr val="C01C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文本框 100"/>
          <p:cNvSpPr txBox="1"/>
          <p:nvPr/>
        </p:nvSpPr>
        <p:spPr>
          <a:xfrm>
            <a:off x="736600" y="2928762"/>
            <a:ext cx="10985500" cy="2103120"/>
          </a:xfrm>
          <a:prstGeom prst="rect">
            <a:avLst/>
          </a:prstGeom>
          <a:noFill/>
        </p:spPr>
        <p:txBody>
          <a:bodyPr wrap="square" rtlCol="0">
            <a:spAutoFit/>
          </a:bodyPr>
          <a:lstStyle/>
          <a:p>
            <a:pPr algn="ctr"/>
            <a:r>
              <a:rPr lang="en-US" altLang="zh-CN" sz="6600" dirty="0">
                <a:solidFill>
                  <a:schemeClr val="bg1"/>
                </a:solidFill>
                <a:latin typeface="SketchFlow Print" panose="02000000000000000000" charset="0"/>
                <a:ea typeface="黑体" panose="02010609060101010101" pitchFamily="49" charset="-122"/>
              </a:rPr>
              <a:t>ColorNews</a:t>
            </a:r>
            <a:endParaRPr lang="en-US" altLang="zh-CN" sz="6600" dirty="0">
              <a:solidFill>
                <a:schemeClr val="bg1"/>
              </a:solidFill>
              <a:latin typeface="SketchFlow Print" panose="02000000000000000000" charset="0"/>
              <a:ea typeface="黑体" panose="02010609060101010101" pitchFamily="49" charset="-122"/>
            </a:endParaRPr>
          </a:p>
          <a:p>
            <a:pPr algn="ctr"/>
            <a:endParaRPr lang="en-US" altLang="zh-CN" sz="6600" dirty="0">
              <a:solidFill>
                <a:schemeClr val="bg1"/>
              </a:solidFill>
              <a:latin typeface="SketchFlow Print" panose="02000000000000000000" charset="0"/>
              <a:ea typeface="黑体" panose="02010609060101010101" pitchFamily="49" charset="-122"/>
            </a:endParaRPr>
          </a:p>
        </p:txBody>
      </p:sp>
      <p:sp>
        <p:nvSpPr>
          <p:cNvPr id="3" name="文本框 2"/>
          <p:cNvSpPr txBox="1"/>
          <p:nvPr/>
        </p:nvSpPr>
        <p:spPr>
          <a:xfrm>
            <a:off x="4419600" y="1950259"/>
            <a:ext cx="3352800" cy="457200"/>
          </a:xfrm>
          <a:prstGeom prst="rect">
            <a:avLst/>
          </a:prstGeom>
          <a:noFill/>
        </p:spPr>
        <p:txBody>
          <a:bodyPr wrap="square" rtlCol="0">
            <a:spAutoFit/>
          </a:bodyPr>
          <a:lstStyle/>
          <a:p>
            <a:pPr algn="ctr"/>
            <a:r>
              <a:rPr lang="zh-CN" altLang="en-US" sz="2400" dirty="0" smtClean="0">
                <a:solidFill>
                  <a:schemeClr val="bg1"/>
                </a:solidFill>
                <a:latin typeface="黑体" panose="02010609060101010101" pitchFamily="49" charset="-122"/>
                <a:ea typeface="黑体" panose="02010609060101010101" pitchFamily="49" charset="-122"/>
              </a:rPr>
              <a:t>新闻资讯创意展示</a:t>
            </a:r>
            <a:endParaRPr lang="zh-CN" altLang="en-US" sz="2400" dirty="0" smtClean="0">
              <a:solidFill>
                <a:schemeClr val="bg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250"/>
                                  </p:stCondLst>
                                  <p:childTnLst>
                                    <p:set>
                                      <p:cBhvr>
                                        <p:cTn id="16" dur="1" fill="hold">
                                          <p:stCondLst>
                                            <p:cond delay="0"/>
                                          </p:stCondLst>
                                        </p:cTn>
                                        <p:tgtEl>
                                          <p:spTgt spid="101"/>
                                        </p:tgtEl>
                                        <p:attrNameLst>
                                          <p:attrName>style.visibility</p:attrName>
                                        </p:attrNameLst>
                                      </p:cBhvr>
                                      <p:to>
                                        <p:strVal val="visible"/>
                                      </p:to>
                                    </p:set>
                                    <p:animEffect transition="in" filter="fade">
                                      <p:cBhvr>
                                        <p:cTn id="17" dur="1000"/>
                                        <p:tgtEl>
                                          <p:spTgt spid="101"/>
                                        </p:tgtEl>
                                      </p:cBhvr>
                                    </p:animEffect>
                                    <p:anim calcmode="lin" valueType="num">
                                      <p:cBhvr>
                                        <p:cTn id="18" dur="1000" fill="hold"/>
                                        <p:tgtEl>
                                          <p:spTgt spid="101"/>
                                        </p:tgtEl>
                                        <p:attrNameLst>
                                          <p:attrName>ppt_x</p:attrName>
                                        </p:attrNameLst>
                                      </p:cBhvr>
                                      <p:tavLst>
                                        <p:tav tm="0">
                                          <p:val>
                                            <p:strVal val="#ppt_x"/>
                                          </p:val>
                                        </p:tav>
                                        <p:tav tm="100000">
                                          <p:val>
                                            <p:strVal val="#ppt_x"/>
                                          </p:val>
                                        </p:tav>
                                      </p:tavLst>
                                    </p:anim>
                                    <p:anim calcmode="lin" valueType="num">
                                      <p:cBhvr>
                                        <p:cTn id="19"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 10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000" y="-196951"/>
            <a:ext cx="12810679" cy="7606888"/>
          </a:xfrm>
          <a:prstGeom prst="rect">
            <a:avLst/>
          </a:prstGeom>
        </p:spPr>
      </p:pic>
      <p:sp>
        <p:nvSpPr>
          <p:cNvPr id="104" name="矩形 103"/>
          <p:cNvSpPr/>
          <p:nvPr/>
        </p:nvSpPr>
        <p:spPr>
          <a:xfrm>
            <a:off x="-22331" y="-15160"/>
            <a:ext cx="12214331" cy="6873160"/>
          </a:xfrm>
          <a:prstGeom prst="rect">
            <a:avLst/>
          </a:prstGeom>
          <a:solidFill>
            <a:schemeClr val="tx1">
              <a:lumMod val="95000"/>
              <a:lumOff val="5000"/>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434"/>
              </a:solidFill>
            </a:endParaRPr>
          </a:p>
        </p:txBody>
      </p:sp>
      <p:grpSp>
        <p:nvGrpSpPr>
          <p:cNvPr id="95" name="组合 94"/>
          <p:cNvGrpSpPr/>
          <p:nvPr/>
        </p:nvGrpSpPr>
        <p:grpSpPr>
          <a:xfrm>
            <a:off x="-22331" y="-12776"/>
            <a:ext cx="2650083" cy="1558143"/>
            <a:chOff x="-35031" y="1575572"/>
            <a:chExt cx="12213877" cy="1376769"/>
          </a:xfrm>
        </p:grpSpPr>
        <p:sp>
          <p:nvSpPr>
            <p:cNvPr id="96" name="直角三角形 95"/>
            <p:cNvSpPr/>
            <p:nvPr/>
          </p:nvSpPr>
          <p:spPr>
            <a:xfrm flipV="1">
              <a:off x="-35031" y="1575572"/>
              <a:ext cx="12213877" cy="1376769"/>
            </a:xfrm>
            <a:prstGeom prst="rtTriangle">
              <a:avLst/>
            </a:prstGeom>
            <a:solidFill>
              <a:srgbClr val="C01C23"/>
            </a:solidFill>
            <a:ln>
              <a:solidFill>
                <a:srgbClr val="C01C23"/>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直角三角形 96"/>
            <p:cNvSpPr/>
            <p:nvPr/>
          </p:nvSpPr>
          <p:spPr>
            <a:xfrm flipV="1">
              <a:off x="-35031" y="1575572"/>
              <a:ext cx="12213877" cy="897983"/>
            </a:xfrm>
            <a:prstGeom prst="rtTriangle">
              <a:avLst/>
            </a:prstGeom>
            <a:solidFill>
              <a:srgbClr val="C01C23"/>
            </a:solidFill>
            <a:ln>
              <a:solidFill>
                <a:srgbClr val="C01C23"/>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直角三角形 97"/>
            <p:cNvSpPr/>
            <p:nvPr/>
          </p:nvSpPr>
          <p:spPr>
            <a:xfrm flipV="1">
              <a:off x="-35031" y="1575572"/>
              <a:ext cx="12213877" cy="465561"/>
            </a:xfrm>
            <a:prstGeom prst="rtTriangle">
              <a:avLst/>
            </a:prstGeom>
            <a:solidFill>
              <a:srgbClr val="C01C23"/>
            </a:solidFill>
            <a:ln>
              <a:solidFill>
                <a:srgbClr val="C01C23"/>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rot="10800000">
            <a:off x="9541917" y="5299859"/>
            <a:ext cx="2650083" cy="1558143"/>
            <a:chOff x="-35031" y="1575572"/>
            <a:chExt cx="12213877" cy="1376769"/>
          </a:xfrm>
        </p:grpSpPr>
        <p:sp>
          <p:nvSpPr>
            <p:cNvPr id="106" name="直角三角形 105"/>
            <p:cNvSpPr/>
            <p:nvPr/>
          </p:nvSpPr>
          <p:spPr>
            <a:xfrm flipV="1">
              <a:off x="-35031" y="1575572"/>
              <a:ext cx="12213877" cy="1376769"/>
            </a:xfrm>
            <a:prstGeom prst="rtTriangle">
              <a:avLst/>
            </a:prstGeom>
            <a:solidFill>
              <a:srgbClr val="C01C23"/>
            </a:solidFill>
            <a:ln>
              <a:solidFill>
                <a:srgbClr val="C01C23"/>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直角三角形 106"/>
            <p:cNvSpPr/>
            <p:nvPr/>
          </p:nvSpPr>
          <p:spPr>
            <a:xfrm flipV="1">
              <a:off x="-35031" y="1575572"/>
              <a:ext cx="12213877" cy="897983"/>
            </a:xfrm>
            <a:prstGeom prst="rtTriangle">
              <a:avLst/>
            </a:prstGeom>
            <a:solidFill>
              <a:srgbClr val="C01C23"/>
            </a:solidFill>
            <a:ln>
              <a:solidFill>
                <a:srgbClr val="C01C23"/>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直角三角形 107"/>
            <p:cNvSpPr/>
            <p:nvPr/>
          </p:nvSpPr>
          <p:spPr>
            <a:xfrm flipV="1">
              <a:off x="-35031" y="1575572"/>
              <a:ext cx="12213877" cy="465561"/>
            </a:xfrm>
            <a:prstGeom prst="rtTriangle">
              <a:avLst/>
            </a:prstGeom>
            <a:solidFill>
              <a:srgbClr val="C01C23"/>
            </a:solidFill>
            <a:ln>
              <a:solidFill>
                <a:srgbClr val="C01C23"/>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9" name="文本框 108"/>
          <p:cNvSpPr txBox="1"/>
          <p:nvPr/>
        </p:nvSpPr>
        <p:spPr>
          <a:xfrm>
            <a:off x="2750820" y="396875"/>
            <a:ext cx="6791325" cy="5334000"/>
          </a:xfrm>
          <a:prstGeom prst="rect">
            <a:avLst/>
          </a:prstGeom>
          <a:noFill/>
        </p:spPr>
        <p:txBody>
          <a:bodyPr wrap="square" rtlCol="0">
            <a:spAutoFit/>
          </a:bodyPr>
          <a:lstStyle/>
          <a:p>
            <a:r>
              <a:rPr lang="en-US" altLang="zh-CN" sz="34400" b="1" dirty="0" smtClean="0">
                <a:solidFill>
                  <a:schemeClr val="bg1"/>
                </a:solidFill>
                <a:latin typeface="Arial" panose="020B0604020202020204" pitchFamily="34" charset="0"/>
                <a:cs typeface="Arial" panose="020B0604020202020204" pitchFamily="34" charset="0"/>
              </a:rPr>
              <a:t>3</a:t>
            </a:r>
            <a:r>
              <a:rPr lang="zh-CN" altLang="en-US" sz="34400" b="1" dirty="0" smtClean="0">
                <a:solidFill>
                  <a:schemeClr val="bg1"/>
                </a:solidFill>
                <a:latin typeface="Arial" panose="020B0604020202020204" pitchFamily="34" charset="0"/>
                <a:cs typeface="Arial" panose="020B0604020202020204" pitchFamily="34" charset="0"/>
              </a:rPr>
              <a:t>·</a:t>
            </a:r>
            <a:r>
              <a:rPr lang="en-US" altLang="zh-CN" sz="34400" b="1" dirty="0" smtClean="0">
                <a:solidFill>
                  <a:schemeClr val="bg1"/>
                </a:solidFill>
                <a:latin typeface="Arial" panose="020B0604020202020204" pitchFamily="34" charset="0"/>
                <a:cs typeface="Arial" panose="020B0604020202020204" pitchFamily="34" charset="0"/>
              </a:rPr>
              <a:t>4</a:t>
            </a:r>
            <a:endParaRPr lang="zh-CN" altLang="en-US" sz="34400" b="1" dirty="0">
              <a:solidFill>
                <a:schemeClr val="bg1"/>
              </a:solidFill>
              <a:latin typeface="Arial" panose="020B0604020202020204" pitchFamily="34" charset="0"/>
              <a:cs typeface="Arial" panose="020B0604020202020204" pitchFamily="34" charset="0"/>
            </a:endParaRPr>
          </a:p>
        </p:txBody>
      </p:sp>
      <p:sp>
        <p:nvSpPr>
          <p:cNvPr id="111" name="文本框 110"/>
          <p:cNvSpPr txBox="1"/>
          <p:nvPr/>
        </p:nvSpPr>
        <p:spPr>
          <a:xfrm>
            <a:off x="2240448" y="5472388"/>
            <a:ext cx="7592869" cy="457200"/>
          </a:xfrm>
          <a:prstGeom prst="rect">
            <a:avLst/>
          </a:prstGeom>
          <a:noFill/>
        </p:spPr>
        <p:txBody>
          <a:bodyPr vert="horz" wrap="square" rtlCol="0">
            <a:spAutoFit/>
          </a:bodyPr>
          <a:lstStyle/>
          <a:p>
            <a:pPr algn="ctr"/>
            <a:r>
              <a:rPr lang="zh-CN" sz="2400" dirty="0" smtClean="0">
                <a:solidFill>
                  <a:schemeClr val="bg1"/>
                </a:solidFill>
                <a:latin typeface="仿宋" panose="02010609060101010101" charset="-122"/>
                <a:ea typeface="仿宋" panose="02010609060101010101" charset="-122"/>
              </a:rPr>
              <a:t>新闻热度地图</a:t>
            </a:r>
            <a:r>
              <a:rPr lang="en-US" altLang="zh-CN" sz="2400" dirty="0" smtClean="0">
                <a:solidFill>
                  <a:schemeClr val="bg1"/>
                </a:solidFill>
                <a:latin typeface="仿宋" panose="02010609060101010101" charset="-122"/>
                <a:ea typeface="仿宋" panose="02010609060101010101" charset="-122"/>
              </a:rPr>
              <a:t>-</a:t>
            </a:r>
            <a:r>
              <a:rPr lang="zh-CN" altLang="en-US" sz="2400" dirty="0" smtClean="0">
                <a:solidFill>
                  <a:schemeClr val="bg1"/>
                </a:solidFill>
                <a:latin typeface="仿宋" panose="02010609060101010101" charset="-122"/>
                <a:ea typeface="仿宋" panose="02010609060101010101" charset="-122"/>
              </a:rPr>
              <a:t>新闻</a:t>
            </a:r>
            <a:r>
              <a:rPr lang="zh-CN" sz="2400" dirty="0" smtClean="0">
                <a:solidFill>
                  <a:schemeClr val="bg1"/>
                </a:solidFill>
                <a:latin typeface="仿宋" panose="02010609060101010101" charset="-122"/>
                <a:ea typeface="仿宋" panose="02010609060101010101" charset="-122"/>
              </a:rPr>
              <a:t>色相地图</a:t>
            </a:r>
            <a:endParaRPr lang="zh-CN" sz="2400" dirty="0" smtClean="0">
              <a:solidFill>
                <a:schemeClr val="bg1"/>
              </a:solidFill>
              <a:latin typeface="仿宋" panose="02010609060101010101" charset="-122"/>
              <a:ea typeface="仿宋" panose="02010609060101010101" charset="-122"/>
            </a:endParaRPr>
          </a:p>
        </p:txBody>
      </p:sp>
    </p:spTree>
  </p:cSld>
  <p:clrMapOvr>
    <a:masterClrMapping/>
  </p:clrMapOvr>
  <p:transition spd="slow">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4" name="矩形 13"/>
          <p:cNvSpPr/>
          <p:nvPr/>
        </p:nvSpPr>
        <p:spPr>
          <a:xfrm>
            <a:off x="-22331" y="-15159"/>
            <a:ext cx="6118331" cy="6873160"/>
          </a:xfrm>
          <a:prstGeom prst="rect">
            <a:avLst/>
          </a:prstGeom>
          <a:solidFill>
            <a:srgbClr val="C01C23"/>
          </a:solidFill>
          <a:ln>
            <a:solidFill>
              <a:srgbClr val="C01C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r="48821"/>
          <a:stretch>
            <a:fillRect/>
          </a:stretch>
        </p:blipFill>
        <p:spPr>
          <a:xfrm>
            <a:off x="-451000" y="-196951"/>
            <a:ext cx="6556379" cy="7606888"/>
          </a:xfrm>
          <a:prstGeom prst="rect">
            <a:avLst/>
          </a:prstGeom>
        </p:spPr>
      </p:pic>
      <p:sp>
        <p:nvSpPr>
          <p:cNvPr id="5" name="矩形 4"/>
          <p:cNvSpPr/>
          <p:nvPr/>
        </p:nvSpPr>
        <p:spPr>
          <a:xfrm>
            <a:off x="-22331" y="-15160"/>
            <a:ext cx="6118331" cy="6873160"/>
          </a:xfrm>
          <a:prstGeom prst="rect">
            <a:avLst/>
          </a:prstGeom>
          <a:solidFill>
            <a:srgbClr val="C01C23">
              <a:alpha val="87000"/>
            </a:srgbClr>
          </a:solidFill>
          <a:ln>
            <a:solidFill>
              <a:srgbClr val="C01C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434"/>
              </a:solidFill>
            </a:endParaRPr>
          </a:p>
        </p:txBody>
      </p:sp>
      <p:grpSp>
        <p:nvGrpSpPr>
          <p:cNvPr id="3" name="组合 2"/>
          <p:cNvGrpSpPr/>
          <p:nvPr/>
        </p:nvGrpSpPr>
        <p:grpSpPr>
          <a:xfrm>
            <a:off x="1852033" y="908777"/>
            <a:ext cx="2369604" cy="852861"/>
            <a:chOff x="1852032" y="908776"/>
            <a:chExt cx="2369604" cy="852861"/>
          </a:xfrm>
        </p:grpSpPr>
        <p:grpSp>
          <p:nvGrpSpPr>
            <p:cNvPr id="6" name="组合 5"/>
            <p:cNvGrpSpPr/>
            <p:nvPr/>
          </p:nvGrpSpPr>
          <p:grpSpPr>
            <a:xfrm>
              <a:off x="1852032" y="908776"/>
              <a:ext cx="2369604" cy="852861"/>
              <a:chOff x="4909310" y="725714"/>
              <a:chExt cx="2369604" cy="852861"/>
            </a:xfrm>
            <a:solidFill>
              <a:srgbClr val="252434"/>
            </a:solidFill>
            <a:effectLst>
              <a:outerShdw blurRad="50800" dist="38100" dir="5400000" algn="t" rotWithShape="0">
                <a:prstClr val="black">
                  <a:alpha val="40000"/>
                </a:prstClr>
              </a:outerShdw>
            </a:effectLst>
          </p:grpSpPr>
          <p:sp>
            <p:nvSpPr>
              <p:cNvPr id="7" name="椭圆 6"/>
              <p:cNvSpPr/>
              <p:nvPr/>
            </p:nvSpPr>
            <p:spPr>
              <a:xfrm>
                <a:off x="4909310" y="725714"/>
                <a:ext cx="852861" cy="852861"/>
              </a:xfrm>
              <a:prstGeom prst="ellipse">
                <a:avLst/>
              </a:prstGeom>
              <a:grpFill/>
              <a:ln>
                <a:solidFill>
                  <a:srgbClr val="25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426053" y="725714"/>
                <a:ext cx="852861" cy="852861"/>
              </a:xfrm>
              <a:prstGeom prst="ellipse">
                <a:avLst/>
              </a:prstGeom>
              <a:grpFill/>
              <a:ln>
                <a:solidFill>
                  <a:srgbClr val="25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335740" y="725714"/>
                <a:ext cx="1529517" cy="852861"/>
              </a:xfrm>
              <a:prstGeom prst="rect">
                <a:avLst/>
              </a:prstGeom>
              <a:grpFill/>
              <a:ln>
                <a:solidFill>
                  <a:srgbClr val="25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panose="020B0604020202020204" pitchFamily="34" charset="0"/>
                  <a:cs typeface="Arial" panose="020B0604020202020204" pitchFamily="34" charset="0"/>
                </a:endParaRPr>
              </a:p>
            </p:txBody>
          </p:sp>
        </p:grpSp>
        <p:sp>
          <p:nvSpPr>
            <p:cNvPr id="15" name="文本框 14"/>
            <p:cNvSpPr txBox="1"/>
            <p:nvPr/>
          </p:nvSpPr>
          <p:spPr>
            <a:xfrm>
              <a:off x="2187895" y="1042818"/>
              <a:ext cx="1886859" cy="579120"/>
            </a:xfrm>
            <a:prstGeom prst="rect">
              <a:avLst/>
            </a:prstGeom>
            <a:noFill/>
          </p:spPr>
          <p:txBody>
            <a:bodyPr wrap="square" rtlCol="0">
              <a:spAutoFit/>
            </a:bodyPr>
            <a:lstStyle/>
            <a:p>
              <a:r>
                <a:rPr lang="zh-CN" altLang="en-US" sz="3200" b="1" dirty="0">
                  <a:solidFill>
                    <a:schemeClr val="bg1"/>
                  </a:solidFill>
                  <a:latin typeface="Arial" panose="020B0604020202020204" pitchFamily="34" charset="0"/>
                  <a:cs typeface="Arial" panose="020B0604020202020204" pitchFamily="34" charset="0"/>
                </a:rPr>
                <a:t>热度地图</a:t>
              </a:r>
              <a:endParaRPr lang="zh-CN" altLang="en-US" sz="3200" b="1" dirty="0">
                <a:solidFill>
                  <a:schemeClr val="bg1"/>
                </a:solidFill>
                <a:latin typeface="Arial" panose="020B0604020202020204" pitchFamily="34" charset="0"/>
                <a:cs typeface="Arial" panose="020B0604020202020204" pitchFamily="34" charset="0"/>
              </a:endParaRPr>
            </a:p>
          </p:txBody>
        </p:sp>
      </p:grpSp>
      <p:grpSp>
        <p:nvGrpSpPr>
          <p:cNvPr id="17" name="组合 16"/>
          <p:cNvGrpSpPr/>
          <p:nvPr/>
        </p:nvGrpSpPr>
        <p:grpSpPr>
          <a:xfrm>
            <a:off x="7948033" y="908777"/>
            <a:ext cx="2369604" cy="852861"/>
            <a:chOff x="7948032" y="908776"/>
            <a:chExt cx="2369604" cy="852861"/>
          </a:xfrm>
        </p:grpSpPr>
        <p:grpSp>
          <p:nvGrpSpPr>
            <p:cNvPr id="10" name="组合 9"/>
            <p:cNvGrpSpPr/>
            <p:nvPr/>
          </p:nvGrpSpPr>
          <p:grpSpPr>
            <a:xfrm>
              <a:off x="7948032" y="908776"/>
              <a:ext cx="2369604" cy="852861"/>
              <a:chOff x="4909310" y="725714"/>
              <a:chExt cx="2369604" cy="852861"/>
            </a:xfrm>
            <a:solidFill>
              <a:srgbClr val="FFC000"/>
            </a:solidFill>
            <a:effectLst>
              <a:outerShdw blurRad="50800" dist="38100" dir="5400000" algn="t" rotWithShape="0">
                <a:prstClr val="black">
                  <a:alpha val="40000"/>
                </a:prstClr>
              </a:outerShdw>
            </a:effectLst>
          </p:grpSpPr>
          <p:sp>
            <p:nvSpPr>
              <p:cNvPr id="11" name="椭圆 10"/>
              <p:cNvSpPr/>
              <p:nvPr/>
            </p:nvSpPr>
            <p:spPr>
              <a:xfrm>
                <a:off x="4909310" y="725714"/>
                <a:ext cx="852861" cy="852861"/>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426053" y="725714"/>
                <a:ext cx="852861" cy="852861"/>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335740" y="725714"/>
                <a:ext cx="1529517" cy="852861"/>
              </a:xfrm>
              <a:prstGeom prst="rec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panose="020B0604020202020204" pitchFamily="34" charset="0"/>
                  <a:cs typeface="Arial" panose="020B0604020202020204" pitchFamily="34" charset="0"/>
                </a:endParaRPr>
              </a:p>
            </p:txBody>
          </p:sp>
        </p:grpSp>
        <p:sp>
          <p:nvSpPr>
            <p:cNvPr id="16" name="文本框 15"/>
            <p:cNvSpPr txBox="1"/>
            <p:nvPr/>
          </p:nvSpPr>
          <p:spPr>
            <a:xfrm>
              <a:off x="8187517" y="1042818"/>
              <a:ext cx="1886859" cy="579120"/>
            </a:xfrm>
            <a:prstGeom prst="rect">
              <a:avLst/>
            </a:prstGeom>
            <a:noFill/>
          </p:spPr>
          <p:txBody>
            <a:bodyPr wrap="square" rtlCol="0">
              <a:spAutoFit/>
            </a:bodyPr>
            <a:lstStyle/>
            <a:p>
              <a:r>
                <a:rPr lang="zh-CN" sz="3200" b="1" dirty="0">
                  <a:solidFill>
                    <a:schemeClr val="bg1"/>
                  </a:solidFill>
                  <a:latin typeface="Arial" panose="020B0604020202020204" pitchFamily="34" charset="0"/>
                  <a:cs typeface="Arial" panose="020B0604020202020204" pitchFamily="34" charset="0"/>
                </a:rPr>
                <a:t>色相地图</a:t>
              </a:r>
              <a:endParaRPr lang="zh-CN" sz="3200" b="1" dirty="0">
                <a:solidFill>
                  <a:schemeClr val="bg1"/>
                </a:solidFill>
                <a:latin typeface="Arial" panose="020B0604020202020204" pitchFamily="34" charset="0"/>
                <a:cs typeface="Arial" panose="020B0604020202020204" pitchFamily="34" charset="0"/>
              </a:endParaRPr>
            </a:p>
          </p:txBody>
        </p:sp>
      </p:grpSp>
      <p:sp>
        <p:nvSpPr>
          <p:cNvPr id="18" name="文本框 17"/>
          <p:cNvSpPr txBox="1"/>
          <p:nvPr/>
        </p:nvSpPr>
        <p:spPr>
          <a:xfrm>
            <a:off x="702945" y="2068830"/>
            <a:ext cx="4667885" cy="4362450"/>
          </a:xfrm>
          <a:prstGeom prst="rect">
            <a:avLst/>
          </a:prstGeom>
          <a:noFill/>
        </p:spPr>
        <p:txBody>
          <a:bodyPr wrap="square" rtlCol="0">
            <a:spAutoFit/>
          </a:bodyPr>
          <a:p>
            <a:r>
              <a:rPr lang="en-US" altLang="zh-CN" sz="2800" b="1">
                <a:solidFill>
                  <a:schemeClr val="bg1"/>
                </a:solidFill>
              </a:rPr>
              <a:t>         </a:t>
            </a:r>
            <a:r>
              <a:rPr lang="zh-CN" altLang="en-US" sz="2800" b="1">
                <a:solidFill>
                  <a:schemeClr val="bg1"/>
                </a:solidFill>
              </a:rPr>
              <a:t>根据评论数量绘制新闻热度地图，每个新闻分类和子分类为一个圆圈，圆圈</a:t>
            </a:r>
            <a:r>
              <a:rPr lang="zh-CN" altLang="en-US" sz="2800" b="1">
                <a:solidFill>
                  <a:schemeClr val="bg1"/>
                </a:solidFill>
                <a:sym typeface="+mn-ea"/>
              </a:rPr>
              <a:t>标识的大小代表评论数量。</a:t>
            </a:r>
            <a:endParaRPr lang="zh-CN" altLang="en-US" sz="2800" b="1">
              <a:solidFill>
                <a:schemeClr val="bg1"/>
              </a:solidFill>
            </a:endParaRPr>
          </a:p>
          <a:p>
            <a:r>
              <a:rPr lang="zh-CN" altLang="en-US" sz="2800" b="1">
                <a:solidFill>
                  <a:schemeClr val="bg1"/>
                </a:solidFill>
              </a:rPr>
              <a:t>       点击分类后可展开显示每个分类的热度地图。</a:t>
            </a:r>
            <a:endParaRPr lang="zh-CN" altLang="en-US" sz="2800" b="1">
              <a:solidFill>
                <a:schemeClr val="bg1"/>
              </a:solidFill>
            </a:endParaRPr>
          </a:p>
          <a:p>
            <a:r>
              <a:rPr lang="zh-CN" altLang="en-US" sz="2800" b="1">
                <a:solidFill>
                  <a:schemeClr val="bg1"/>
                </a:solidFill>
              </a:rPr>
              <a:t>        提取分类中热度最高新闻中的关键词，绘制每个分类的热度地图。</a:t>
            </a:r>
            <a:endParaRPr lang="zh-CN" altLang="en-US" sz="2800" b="1">
              <a:solidFill>
                <a:schemeClr val="bg1"/>
              </a:solidFill>
            </a:endParaRPr>
          </a:p>
          <a:p>
            <a:r>
              <a:rPr lang="en-US" altLang="zh-CN" sz="2800" b="1">
                <a:solidFill>
                  <a:schemeClr val="bg1"/>
                </a:solidFill>
              </a:rPr>
              <a:t>        </a:t>
            </a:r>
            <a:endParaRPr lang="zh-CN" altLang="en-US" sz="2800" b="1">
              <a:solidFill>
                <a:schemeClr val="bg1"/>
              </a:solidFill>
            </a:endParaRPr>
          </a:p>
        </p:txBody>
      </p:sp>
      <p:sp>
        <p:nvSpPr>
          <p:cNvPr id="19" name="文本框 18"/>
          <p:cNvSpPr txBox="1"/>
          <p:nvPr/>
        </p:nvSpPr>
        <p:spPr>
          <a:xfrm>
            <a:off x="6964045" y="2191385"/>
            <a:ext cx="4130675" cy="1375410"/>
          </a:xfrm>
          <a:prstGeom prst="rect">
            <a:avLst/>
          </a:prstGeom>
          <a:noFill/>
        </p:spPr>
        <p:txBody>
          <a:bodyPr wrap="square" rtlCol="0">
            <a:spAutoFit/>
          </a:bodyPr>
          <a:p>
            <a:r>
              <a:rPr lang="en-US" altLang="zh-CN" sz="2800" b="1">
                <a:solidFill>
                  <a:schemeClr val="bg1"/>
                </a:solidFill>
              </a:rPr>
              <a:t>         </a:t>
            </a:r>
            <a:r>
              <a:rPr lang="zh-CN" altLang="en-US" sz="2800" b="1">
                <a:solidFill>
                  <a:schemeClr val="bg1"/>
                </a:solidFill>
              </a:rPr>
              <a:t>根据评论的整体颜色分布为热度地图中的圆圈着色。</a:t>
            </a:r>
            <a:endParaRPr lang="zh-CN" altLang="en-US" sz="2800" b="1">
              <a:solidFill>
                <a:schemeClr val="bg1"/>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000" y="-196951"/>
            <a:ext cx="12810679" cy="7606888"/>
          </a:xfrm>
          <a:prstGeom prst="rect">
            <a:avLst/>
          </a:prstGeom>
        </p:spPr>
      </p:pic>
      <p:sp>
        <p:nvSpPr>
          <p:cNvPr id="4" name="矩形 3"/>
          <p:cNvSpPr/>
          <p:nvPr/>
        </p:nvSpPr>
        <p:spPr>
          <a:xfrm>
            <a:off x="-22331" y="-15160"/>
            <a:ext cx="12214331" cy="6873160"/>
          </a:xfrm>
          <a:prstGeom prst="rect">
            <a:avLst/>
          </a:prstGeom>
          <a:solidFill>
            <a:schemeClr val="tx1">
              <a:lumMod val="95000"/>
              <a:lumOff val="5000"/>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434"/>
              </a:solidFill>
            </a:endParaRPr>
          </a:p>
        </p:txBody>
      </p:sp>
      <p:sp>
        <p:nvSpPr>
          <p:cNvPr id="5" name="等腰三角形 4"/>
          <p:cNvSpPr/>
          <p:nvPr/>
        </p:nvSpPr>
        <p:spPr>
          <a:xfrm>
            <a:off x="-22493" y="6255658"/>
            <a:ext cx="12214332" cy="602847"/>
          </a:xfrm>
          <a:prstGeom prst="triangle">
            <a:avLst/>
          </a:prstGeom>
          <a:solidFill>
            <a:srgbClr val="C01C23"/>
          </a:solidFill>
          <a:ln>
            <a:solidFill>
              <a:srgbClr val="C01C23"/>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对象 19"/>
          <p:cNvGraphicFramePr/>
          <p:nvPr/>
        </p:nvGraphicFramePr>
        <p:xfrm>
          <a:off x="4138295" y="313690"/>
          <a:ext cx="3632200" cy="6215380"/>
        </p:xfrm>
        <a:graphic>
          <a:graphicData uri="http://schemas.openxmlformats.org/presentationml/2006/ole">
            <mc:AlternateContent xmlns:mc="http://schemas.openxmlformats.org/markup-compatibility/2006">
              <mc:Choice xmlns:v="urn:schemas-microsoft-com:vml" Requires="v">
                <p:oleObj spid="_x0000_s21" name="" r:id="rId2" imgW="3629025" imgH="6210300" progId="Paint.Picture">
                  <p:embed/>
                </p:oleObj>
              </mc:Choice>
              <mc:Fallback>
                <p:oleObj name="" r:id="rId2" imgW="3629025" imgH="6210300" progId="Paint.Picture">
                  <p:embed/>
                  <p:pic>
                    <p:nvPicPr>
                      <p:cNvPr id="0" name="图片 20"/>
                      <p:cNvPicPr/>
                      <p:nvPr/>
                    </p:nvPicPr>
                    <p:blipFill>
                      <a:blip r:embed="rId3"/>
                    </p:blipFill>
                    <p:spPr>
                      <a:xfrm>
                        <a:off x="4138295" y="313690"/>
                        <a:ext cx="3632200" cy="6215380"/>
                      </a:xfrm>
                      <a:prstGeom prst="rect">
                        <a:avLst/>
                      </a:prstGeom>
                    </p:spPr>
                  </p:pic>
                </p:oleObj>
              </mc:Fallback>
            </mc:AlternateContent>
          </a:graphicData>
        </a:graphic>
      </p:graphicFrame>
    </p:spTree>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6616711"/>
            <a:ext cx="735006" cy="241289"/>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模板：</a:t>
            </a: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www.1ppt.com/moban/                  PPT</a:t>
            </a:r>
            <a:r>
              <a:rPr kumimoji="0" lang="zh-CN" altLang="en-US"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素材：</a:t>
            </a: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www.1ppt.com/sucai/</a:t>
            </a:r>
            <a:endPar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背景：</a:t>
            </a: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www.1ppt.com/beijing/                   PPT</a:t>
            </a:r>
            <a:r>
              <a:rPr kumimoji="0" lang="zh-CN" altLang="en-US"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图表：</a:t>
            </a: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www.1ppt.com/tubiao/      </a:t>
            </a:r>
            <a:endPar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下载：</a:t>
            </a: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www.1ppt.com/xiazai/                     PPT</a:t>
            </a:r>
            <a:r>
              <a:rPr kumimoji="0" lang="zh-CN" altLang="en-US"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教程： </a:t>
            </a: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www.1ppt.com/powerpoint/      </a:t>
            </a:r>
            <a:endPar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资料下载：</a:t>
            </a: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www.1ppt.com/ziliao/                   </a:t>
            </a:r>
            <a:r>
              <a:rPr kumimoji="0" lang="zh-CN" altLang="en-US"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范文下载：</a:t>
            </a: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www.1ppt.com/fanwen/             </a:t>
            </a:r>
            <a:endPar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试卷下载：</a:t>
            </a: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www.1ppt.com/shiti/                     </a:t>
            </a:r>
            <a:r>
              <a:rPr kumimoji="0" lang="zh-CN" altLang="en-US"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教案下载：</a:t>
            </a: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www.1ppt.com/jiaoan/               </a:t>
            </a:r>
            <a:endPar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PPT</a:t>
            </a:r>
            <a:r>
              <a:rPr kumimoji="0" lang="zh-CN" altLang="en-US"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论坛：</a:t>
            </a: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www.1ppt.cn                                     PPT</a:t>
            </a:r>
            <a:r>
              <a:rPr kumimoji="0" lang="zh-CN" altLang="en-US"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课件：</a:t>
            </a: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www.1ppt.com/kejian/ </a:t>
            </a:r>
            <a:endPar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语文课件：</a:t>
            </a: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www.1ppt.com/kejian/yuwen/    </a:t>
            </a:r>
            <a:r>
              <a:rPr kumimoji="0" lang="zh-CN" altLang="en-US"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数学课件：</a:t>
            </a: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www.1ppt.com/kejian/shuxue/ </a:t>
            </a:r>
            <a:endPar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英语课件：</a:t>
            </a: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www.1ppt.com/kejian/yingyu/    </a:t>
            </a:r>
            <a:r>
              <a:rPr kumimoji="0" lang="zh-CN" altLang="en-US"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美术课件：</a:t>
            </a: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www.1ppt.com/kejian/meishu/ </a:t>
            </a:r>
            <a:endPar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科学课件：</a:t>
            </a: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www.1ppt.com/kejian/kexue/     </a:t>
            </a:r>
            <a:r>
              <a:rPr kumimoji="0" lang="zh-CN" altLang="en-US"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物理课件：</a:t>
            </a: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www.1ppt.com/kejian/wuli/ </a:t>
            </a:r>
            <a:endPar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化学课件：</a:t>
            </a: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www.1ppt.com/kejian/huaxue/  </a:t>
            </a:r>
            <a:r>
              <a:rPr kumimoji="0" lang="zh-CN" altLang="en-US"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生物课件：</a:t>
            </a: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www.1ppt.com/kejian/shengwu/ </a:t>
            </a:r>
            <a:endPar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地理课件：</a:t>
            </a: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www.1ppt.com/kejian/dili/          </a:t>
            </a:r>
            <a:r>
              <a:rPr kumimoji="0" lang="zh-CN" altLang="en-US"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历史课件：</a:t>
            </a:r>
            <a:r>
              <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www.1ppt.com/kejian/lishi/        </a:t>
            </a:r>
            <a:endParaRPr kumimoji="0" lang="en-US" altLang="zh-CN" sz="1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000" y="-196951"/>
            <a:ext cx="12810679" cy="7606888"/>
          </a:xfrm>
          <a:prstGeom prst="rect">
            <a:avLst/>
          </a:prstGeom>
        </p:spPr>
      </p:pic>
      <p:sp>
        <p:nvSpPr>
          <p:cNvPr id="4" name="矩形 3"/>
          <p:cNvSpPr/>
          <p:nvPr/>
        </p:nvSpPr>
        <p:spPr>
          <a:xfrm>
            <a:off x="-22331" y="-15160"/>
            <a:ext cx="12214331" cy="6873160"/>
          </a:xfrm>
          <a:prstGeom prst="rect">
            <a:avLst/>
          </a:prstGeom>
          <a:solidFill>
            <a:schemeClr val="tx1">
              <a:lumMod val="95000"/>
              <a:lumOff val="5000"/>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434"/>
              </a:solidFill>
            </a:endParaRPr>
          </a:p>
        </p:txBody>
      </p:sp>
      <p:pic>
        <p:nvPicPr>
          <p:cNvPr id="2" name="图片 1" hidden="1"/>
          <p:cNvPicPr>
            <a:picLocks noChangeAspect="1"/>
          </p:cNvPicPr>
          <p:nvPr/>
        </p:nvPicPr>
        <p:blipFill>
          <a:blip r:embed="rId2"/>
          <a:stretch>
            <a:fillRect/>
          </a:stretch>
        </p:blipFill>
        <p:spPr>
          <a:xfrm>
            <a:off x="0" y="114530"/>
            <a:ext cx="12192000" cy="6743471"/>
          </a:xfrm>
          <a:prstGeom prst="rect">
            <a:avLst/>
          </a:prstGeom>
        </p:spPr>
      </p:pic>
      <p:grpSp>
        <p:nvGrpSpPr>
          <p:cNvPr id="5" name="组合 4"/>
          <p:cNvGrpSpPr/>
          <p:nvPr/>
        </p:nvGrpSpPr>
        <p:grpSpPr>
          <a:xfrm flipH="1" flipV="1">
            <a:off x="-22331" y="5481233"/>
            <a:ext cx="12213877" cy="1376769"/>
            <a:chOff x="-35031" y="1575572"/>
            <a:chExt cx="12213877" cy="1376769"/>
          </a:xfrm>
          <a:effectLst>
            <a:outerShdw blurRad="50800" dist="38100" dir="16200000" rotWithShape="0">
              <a:prstClr val="black">
                <a:alpha val="40000"/>
              </a:prstClr>
            </a:outerShdw>
          </a:effectLst>
        </p:grpSpPr>
        <p:sp>
          <p:nvSpPr>
            <p:cNvPr id="6" name="直角三角形 5"/>
            <p:cNvSpPr/>
            <p:nvPr/>
          </p:nvSpPr>
          <p:spPr>
            <a:xfrm flipV="1">
              <a:off x="-35031" y="1575572"/>
              <a:ext cx="12213877" cy="1376769"/>
            </a:xfrm>
            <a:prstGeom prst="rtTriangle">
              <a:avLst/>
            </a:prstGeom>
            <a:solidFill>
              <a:srgbClr val="C01C23"/>
            </a:solidFill>
            <a:ln>
              <a:solidFill>
                <a:srgbClr val="C01C23"/>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flipV="1">
              <a:off x="-35031" y="1575572"/>
              <a:ext cx="12213877" cy="897983"/>
            </a:xfrm>
            <a:prstGeom prst="rtTriangle">
              <a:avLst/>
            </a:prstGeom>
            <a:solidFill>
              <a:srgbClr val="C01C23"/>
            </a:solidFill>
            <a:ln>
              <a:solidFill>
                <a:srgbClr val="C01C23"/>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flipV="1">
              <a:off x="-35031" y="1575572"/>
              <a:ext cx="12213877" cy="465561"/>
            </a:xfrm>
            <a:prstGeom prst="rtTriangle">
              <a:avLst/>
            </a:prstGeom>
            <a:solidFill>
              <a:srgbClr val="C01C23"/>
            </a:solidFill>
            <a:ln>
              <a:solidFill>
                <a:srgbClr val="C01C23"/>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122555" y="2684145"/>
            <a:ext cx="8981440" cy="1844040"/>
          </a:xfrm>
          <a:prstGeom prst="rect">
            <a:avLst/>
          </a:prstGeom>
          <a:noFill/>
        </p:spPr>
        <p:txBody>
          <a:bodyPr wrap="square" rtlCol="0">
            <a:spAutoFit/>
          </a:bodyPr>
          <a:lstStyle/>
          <a:p>
            <a:pPr algn="ctr"/>
            <a:r>
              <a:rPr lang="en-US" altLang="zh-CN" sz="11500" b="1" dirty="0">
                <a:solidFill>
                  <a:schemeClr val="bg1"/>
                </a:solidFill>
                <a:latin typeface="SketchFlow Print" panose="02000000000000000000" charset="0"/>
                <a:ea typeface="黑体" panose="02010609060101010101" pitchFamily="49" charset="-122"/>
              </a:rPr>
              <a:t>thank you</a:t>
            </a:r>
            <a:endParaRPr lang="en-US" altLang="zh-CN" sz="11500" b="1" dirty="0">
              <a:solidFill>
                <a:schemeClr val="bg1"/>
              </a:solidFill>
              <a:latin typeface="SketchFlow Print" panose="02000000000000000000" charset="0"/>
              <a:ea typeface="黑体" panose="02010609060101010101" pitchFamily="49" charset="-122"/>
            </a:endParaRPr>
          </a:p>
        </p:txBody>
      </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000" y="-172821"/>
            <a:ext cx="12810679" cy="7606888"/>
          </a:xfrm>
          <a:prstGeom prst="rect">
            <a:avLst/>
          </a:prstGeom>
        </p:spPr>
      </p:pic>
      <p:sp>
        <p:nvSpPr>
          <p:cNvPr id="4" name="矩形 3"/>
          <p:cNvSpPr/>
          <p:nvPr/>
        </p:nvSpPr>
        <p:spPr>
          <a:xfrm>
            <a:off x="-22331" y="-15160"/>
            <a:ext cx="12214331" cy="6873160"/>
          </a:xfrm>
          <a:prstGeom prst="rect">
            <a:avLst/>
          </a:prstGeom>
          <a:solidFill>
            <a:schemeClr val="tx1">
              <a:lumMod val="95000"/>
              <a:lumOff val="5000"/>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434"/>
              </a:solidFill>
            </a:endParaRPr>
          </a:p>
        </p:txBody>
      </p:sp>
      <p:sp>
        <p:nvSpPr>
          <p:cNvPr id="5" name="等腰三角形 4"/>
          <p:cNvSpPr/>
          <p:nvPr/>
        </p:nvSpPr>
        <p:spPr>
          <a:xfrm>
            <a:off x="-22493" y="6255658"/>
            <a:ext cx="12214332" cy="602847"/>
          </a:xfrm>
          <a:prstGeom prst="triangle">
            <a:avLst/>
          </a:prstGeom>
          <a:solidFill>
            <a:srgbClr val="C01C23"/>
          </a:solidFill>
          <a:ln>
            <a:solidFill>
              <a:srgbClr val="C01C23"/>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864970" y="812981"/>
            <a:ext cx="2369604" cy="852861"/>
            <a:chOff x="4909310" y="725714"/>
            <a:chExt cx="2369604" cy="852861"/>
          </a:xfrm>
          <a:solidFill>
            <a:srgbClr val="C01C23"/>
          </a:solidFill>
          <a:effectLst>
            <a:outerShdw blurRad="50800" dist="38100" dir="5400000" algn="t" rotWithShape="0">
              <a:prstClr val="black">
                <a:alpha val="40000"/>
              </a:prstClr>
            </a:outerShdw>
          </a:effectLst>
        </p:grpSpPr>
        <p:sp>
          <p:nvSpPr>
            <p:cNvPr id="7" name="椭圆 6"/>
            <p:cNvSpPr/>
            <p:nvPr/>
          </p:nvSpPr>
          <p:spPr>
            <a:xfrm>
              <a:off x="4909310" y="725714"/>
              <a:ext cx="852861" cy="852861"/>
            </a:xfrm>
            <a:prstGeom prst="ellipse">
              <a:avLst/>
            </a:prstGeom>
            <a:grpFill/>
            <a:ln>
              <a:solidFill>
                <a:srgbClr val="C01C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426053" y="725714"/>
              <a:ext cx="852861" cy="852861"/>
            </a:xfrm>
            <a:prstGeom prst="ellipse">
              <a:avLst/>
            </a:prstGeom>
            <a:grpFill/>
            <a:ln>
              <a:solidFill>
                <a:srgbClr val="C01C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335740" y="725714"/>
              <a:ext cx="1529517" cy="852861"/>
            </a:xfrm>
            <a:prstGeom prst="rect">
              <a:avLst/>
            </a:prstGeom>
            <a:grpFill/>
            <a:ln>
              <a:solidFill>
                <a:srgbClr val="C01C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panose="020B0604020202020204" pitchFamily="34" charset="0"/>
                <a:cs typeface="Arial" panose="020B0604020202020204" pitchFamily="34" charset="0"/>
              </a:endParaRPr>
            </a:p>
          </p:txBody>
        </p:sp>
      </p:grpSp>
      <p:sp>
        <p:nvSpPr>
          <p:cNvPr id="10" name="文本框 9"/>
          <p:cNvSpPr txBox="1"/>
          <p:nvPr/>
        </p:nvSpPr>
        <p:spPr>
          <a:xfrm>
            <a:off x="5031886" y="947024"/>
            <a:ext cx="2128231" cy="1066800"/>
          </a:xfrm>
          <a:prstGeom prst="rect">
            <a:avLst/>
          </a:prstGeom>
          <a:noFill/>
        </p:spPr>
        <p:txBody>
          <a:bodyPr wrap="square" rtlCol="0">
            <a:spAutoFit/>
          </a:bodyPr>
          <a:lstStyle/>
          <a:p>
            <a:r>
              <a:rPr lang="en-US" altLang="zh-CN" sz="3200" b="1" dirty="0" smtClean="0">
                <a:solidFill>
                  <a:schemeClr val="bg1"/>
                </a:solidFill>
                <a:latin typeface="Arial" panose="020B0604020202020204" pitchFamily="34" charset="0"/>
                <a:cs typeface="Arial" panose="020B0604020202020204" pitchFamily="34" charset="0"/>
              </a:rPr>
              <a:t> </a:t>
            </a:r>
            <a:r>
              <a:rPr lang="zh-CN" sz="3200" b="1" dirty="0" smtClean="0">
                <a:solidFill>
                  <a:schemeClr val="bg1"/>
                </a:solidFill>
                <a:latin typeface="Arial" panose="020B0604020202020204" pitchFamily="34" charset="0"/>
                <a:cs typeface="Arial" panose="020B0604020202020204" pitchFamily="34" charset="0"/>
              </a:rPr>
              <a:t>产品现状</a:t>
            </a:r>
            <a:endParaRPr lang="zh-CN" sz="3200" b="1" dirty="0" smtClean="0">
              <a:solidFill>
                <a:schemeClr val="bg1"/>
              </a:solidFill>
              <a:latin typeface="Arial" panose="020B0604020202020204" pitchFamily="34" charset="0"/>
              <a:cs typeface="Arial" panose="020B0604020202020204" pitchFamily="34" charset="0"/>
            </a:endParaRPr>
          </a:p>
          <a:p>
            <a:endParaRPr lang="zh-CN" sz="3200" b="1" dirty="0">
              <a:solidFill>
                <a:schemeClr val="bg1"/>
              </a:solidFill>
              <a:latin typeface="Arial" panose="020B0604020202020204" pitchFamily="34" charset="0"/>
              <a:cs typeface="Arial" panose="020B0604020202020204" pitchFamily="34" charset="0"/>
            </a:endParaRPr>
          </a:p>
        </p:txBody>
      </p:sp>
      <p:sp>
        <p:nvSpPr>
          <p:cNvPr id="2" name="文本框 1"/>
          <p:cNvSpPr txBox="1"/>
          <p:nvPr/>
        </p:nvSpPr>
        <p:spPr>
          <a:xfrm>
            <a:off x="1177290" y="1882775"/>
            <a:ext cx="10220960" cy="3992880"/>
          </a:xfrm>
          <a:prstGeom prst="rect">
            <a:avLst/>
          </a:prstGeom>
          <a:noFill/>
        </p:spPr>
        <p:txBody>
          <a:bodyPr wrap="square" rtlCol="0">
            <a:spAutoFit/>
          </a:bodyPr>
          <a:p>
            <a:r>
              <a:rPr lang="en-US" altLang="zh-CN" sz="3200"/>
              <a:t>	</a:t>
            </a:r>
            <a:r>
              <a:rPr lang="zh-CN" altLang="en-US" sz="3200" b="1">
                <a:solidFill>
                  <a:schemeClr val="bg1"/>
                </a:solidFill>
              </a:rPr>
              <a:t>在网上阅读新闻已经成为人们生活中重要的一部分。现有的新闻资讯类</a:t>
            </a:r>
            <a:r>
              <a:rPr lang="en-US" altLang="zh-CN" sz="3200" b="1">
                <a:solidFill>
                  <a:schemeClr val="bg1"/>
                </a:solidFill>
              </a:rPr>
              <a:t>app</a:t>
            </a:r>
            <a:r>
              <a:rPr lang="zh-CN" altLang="en-US" sz="3200" b="1">
                <a:solidFill>
                  <a:schemeClr val="bg1"/>
                </a:solidFill>
              </a:rPr>
              <a:t>大多依赖于传统的新闻媒体或各大新闻门户网站，比如新华，腾讯，凤凰等等。功能上以简约实用为目标，往往大同小异，拼的是新闻的质量和速度。</a:t>
            </a:r>
            <a:endParaRPr lang="zh-CN" altLang="en-US" sz="3200" b="1">
              <a:solidFill>
                <a:schemeClr val="bg1"/>
              </a:solidFill>
            </a:endParaRPr>
          </a:p>
          <a:p>
            <a:r>
              <a:rPr lang="en-US" altLang="zh-CN" sz="3200" b="1">
                <a:solidFill>
                  <a:schemeClr val="bg1"/>
                </a:solidFill>
              </a:rPr>
              <a:t>	</a:t>
            </a:r>
            <a:r>
              <a:rPr lang="zh-CN" altLang="en-US" sz="3200" b="1">
                <a:solidFill>
                  <a:schemeClr val="bg1"/>
                </a:solidFill>
              </a:rPr>
              <a:t>经过市场考验的功能，这些</a:t>
            </a:r>
            <a:r>
              <a:rPr lang="en-US" altLang="zh-CN" sz="3200" b="1">
                <a:solidFill>
                  <a:schemeClr val="bg1"/>
                </a:solidFill>
              </a:rPr>
              <a:t>app</a:t>
            </a:r>
            <a:r>
              <a:rPr lang="zh-CN" altLang="en-US" sz="3200" b="1">
                <a:solidFill>
                  <a:schemeClr val="bg1"/>
                </a:solidFill>
              </a:rPr>
              <a:t>留下的核心功能功能必要且简洁。</a:t>
            </a:r>
            <a:endParaRPr lang="zh-CN" altLang="en-US" sz="3200" b="1">
              <a:solidFill>
                <a:schemeClr val="bg1"/>
              </a:solidFill>
            </a:endParaRPr>
          </a:p>
          <a:p>
            <a:endParaRPr lang="zh-CN" altLang="en-US" sz="3200" b="1">
              <a:solidFill>
                <a:schemeClr val="bg1"/>
              </a:solidFill>
            </a:endParaRPr>
          </a:p>
        </p:txBody>
      </p:sp>
    </p:spTree>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000" y="-196951"/>
            <a:ext cx="12810679" cy="7606888"/>
          </a:xfrm>
          <a:prstGeom prst="rect">
            <a:avLst/>
          </a:prstGeom>
        </p:spPr>
      </p:pic>
      <p:sp>
        <p:nvSpPr>
          <p:cNvPr id="4" name="矩形 3"/>
          <p:cNvSpPr/>
          <p:nvPr/>
        </p:nvSpPr>
        <p:spPr>
          <a:xfrm>
            <a:off x="-22331" y="-15160"/>
            <a:ext cx="12214331" cy="6873160"/>
          </a:xfrm>
          <a:prstGeom prst="rect">
            <a:avLst/>
          </a:prstGeom>
          <a:solidFill>
            <a:schemeClr val="bg1">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434"/>
              </a:solidFill>
            </a:endParaRPr>
          </a:p>
        </p:txBody>
      </p:sp>
      <p:sp>
        <p:nvSpPr>
          <p:cNvPr id="5" name="矩形 4"/>
          <p:cNvSpPr/>
          <p:nvPr/>
        </p:nvSpPr>
        <p:spPr>
          <a:xfrm>
            <a:off x="-22331" y="-156674"/>
            <a:ext cx="12214331" cy="3585674"/>
          </a:xfrm>
          <a:prstGeom prst="rect">
            <a:avLst/>
          </a:prstGeom>
          <a:solidFill>
            <a:srgbClr val="252434"/>
          </a:solidFill>
          <a:ln>
            <a:solidFill>
              <a:srgbClr val="25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33498" y="3488811"/>
            <a:ext cx="12236663" cy="7580"/>
          </a:xfrm>
          <a:prstGeom prst="line">
            <a:avLst/>
          </a:prstGeom>
          <a:ln w="139700">
            <a:solidFill>
              <a:srgbClr val="C01C23"/>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864970" y="812981"/>
            <a:ext cx="2369604" cy="852861"/>
            <a:chOff x="4909310" y="725714"/>
            <a:chExt cx="2369604" cy="852861"/>
          </a:xfrm>
          <a:solidFill>
            <a:srgbClr val="C01C23"/>
          </a:solidFill>
          <a:effectLst>
            <a:outerShdw blurRad="50800" dist="38100" dir="5400000" algn="t" rotWithShape="0">
              <a:prstClr val="black">
                <a:alpha val="40000"/>
              </a:prstClr>
            </a:outerShdw>
          </a:effectLst>
        </p:grpSpPr>
        <p:sp>
          <p:nvSpPr>
            <p:cNvPr id="9" name="椭圆 8"/>
            <p:cNvSpPr/>
            <p:nvPr/>
          </p:nvSpPr>
          <p:spPr>
            <a:xfrm>
              <a:off x="4909310" y="725714"/>
              <a:ext cx="852861" cy="852861"/>
            </a:xfrm>
            <a:prstGeom prst="ellipse">
              <a:avLst/>
            </a:prstGeom>
            <a:grpFill/>
            <a:ln>
              <a:solidFill>
                <a:srgbClr val="C01C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426053" y="725714"/>
              <a:ext cx="852861" cy="852861"/>
            </a:xfrm>
            <a:prstGeom prst="ellipse">
              <a:avLst/>
            </a:prstGeom>
            <a:grpFill/>
            <a:ln>
              <a:solidFill>
                <a:srgbClr val="C01C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35740" y="725714"/>
              <a:ext cx="1529517" cy="852861"/>
            </a:xfrm>
            <a:prstGeom prst="rect">
              <a:avLst/>
            </a:prstGeom>
            <a:grpFill/>
            <a:ln>
              <a:solidFill>
                <a:srgbClr val="C01C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panose="020B0604020202020204" pitchFamily="34" charset="0"/>
                <a:cs typeface="Arial" panose="020B0604020202020204" pitchFamily="34" charset="0"/>
              </a:endParaRPr>
            </a:p>
          </p:txBody>
        </p:sp>
      </p:grpSp>
      <p:sp>
        <p:nvSpPr>
          <p:cNvPr id="12" name="文本框 11"/>
          <p:cNvSpPr txBox="1"/>
          <p:nvPr/>
        </p:nvSpPr>
        <p:spPr>
          <a:xfrm>
            <a:off x="5031886" y="947024"/>
            <a:ext cx="2128231" cy="579120"/>
          </a:xfrm>
          <a:prstGeom prst="rect">
            <a:avLst/>
          </a:prstGeom>
          <a:noFill/>
        </p:spPr>
        <p:txBody>
          <a:bodyPr wrap="square" rtlCol="0">
            <a:spAutoFit/>
          </a:bodyPr>
          <a:lstStyle/>
          <a:p>
            <a:r>
              <a:rPr lang="en-US" altLang="zh-CN" sz="3200" b="1" dirty="0" smtClean="0">
                <a:solidFill>
                  <a:schemeClr val="bg1"/>
                </a:solidFill>
                <a:latin typeface="Arial" panose="020B0604020202020204" pitchFamily="34" charset="0"/>
                <a:cs typeface="Arial" panose="020B0604020202020204" pitchFamily="34" charset="0"/>
                <a:sym typeface="+mn-ea"/>
              </a:rPr>
              <a:t> </a:t>
            </a:r>
            <a:r>
              <a:rPr lang="zh-CN" altLang="en-US" sz="3200" b="1" dirty="0" smtClean="0">
                <a:solidFill>
                  <a:schemeClr val="bg1"/>
                </a:solidFill>
                <a:latin typeface="Arial" panose="020B0604020202020204" pitchFamily="34" charset="0"/>
                <a:cs typeface="Arial" panose="020B0604020202020204" pitchFamily="34" charset="0"/>
                <a:sym typeface="+mn-ea"/>
              </a:rPr>
              <a:t>产品创新</a:t>
            </a:r>
            <a:endParaRPr lang="zh-CN" altLang="en-US" sz="3200" b="1" dirty="0" smtClean="0">
              <a:solidFill>
                <a:schemeClr val="bg1"/>
              </a:solidFill>
              <a:latin typeface="Arial" panose="020B0604020202020204" pitchFamily="34" charset="0"/>
              <a:cs typeface="Arial" panose="020B0604020202020204" pitchFamily="34" charset="0"/>
              <a:sym typeface="+mn-ea"/>
            </a:endParaRPr>
          </a:p>
        </p:txBody>
      </p:sp>
      <p:sp>
        <p:nvSpPr>
          <p:cNvPr id="2" name="文本框 1"/>
          <p:cNvSpPr txBox="1"/>
          <p:nvPr/>
        </p:nvSpPr>
        <p:spPr>
          <a:xfrm>
            <a:off x="925195" y="4150995"/>
            <a:ext cx="10341610" cy="1742440"/>
          </a:xfrm>
          <a:prstGeom prst="rect">
            <a:avLst/>
          </a:prstGeom>
          <a:noFill/>
        </p:spPr>
        <p:txBody>
          <a:bodyPr wrap="square" rtlCol="0">
            <a:spAutoFit/>
          </a:bodyPr>
          <a:p>
            <a:r>
              <a:rPr lang="en-US" altLang="zh-CN" sz="3600"/>
              <a:t>ColorNews</a:t>
            </a:r>
            <a:r>
              <a:rPr lang="zh-CN" altLang="en-US" sz="3600"/>
              <a:t>的创新，主要从辅助功能入手，强调客户对于新闻的参与。以颜色、色块大小等可视性较强的方式展示新闻的热度和阅读者对于新闻的态度。</a:t>
            </a:r>
            <a:endParaRPr lang="zh-CN" altLang="en-US" sz="3600"/>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rot="10562066">
            <a:off x="4149225" y="1754572"/>
            <a:ext cx="3851979" cy="3848100"/>
            <a:chOff x="4092009" y="1748648"/>
            <a:chExt cx="3851979" cy="3848100"/>
          </a:xfrm>
        </p:grpSpPr>
        <p:sp>
          <p:nvSpPr>
            <p:cNvPr id="8" name="等腰三角形 7"/>
            <p:cNvSpPr/>
            <p:nvPr/>
          </p:nvSpPr>
          <p:spPr>
            <a:xfrm rot="14088228">
              <a:off x="4122504" y="4748260"/>
              <a:ext cx="497016" cy="558006"/>
            </a:xfrm>
            <a:prstGeom prst="triangle">
              <a:avLst/>
            </a:prstGeom>
            <a:solidFill>
              <a:srgbClr val="C01C23"/>
            </a:solidFill>
            <a:ln>
              <a:solidFill>
                <a:srgbClr val="C01C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095888" y="1748648"/>
              <a:ext cx="3848100" cy="3848100"/>
            </a:xfrm>
            <a:prstGeom prst="ellipse">
              <a:avLst/>
            </a:prstGeom>
            <a:solidFill>
              <a:srgbClr val="C01C23"/>
            </a:solidFill>
            <a:ln>
              <a:solidFill>
                <a:srgbClr val="C01C2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rot="4611756">
            <a:off x="4067604" y="1751385"/>
            <a:ext cx="3818506" cy="3335424"/>
            <a:chOff x="3444438" y="1748648"/>
            <a:chExt cx="4499550" cy="3930309"/>
          </a:xfrm>
        </p:grpSpPr>
        <p:sp>
          <p:nvSpPr>
            <p:cNvPr id="11" name="等腰三角形 10"/>
            <p:cNvSpPr/>
            <p:nvPr/>
          </p:nvSpPr>
          <p:spPr>
            <a:xfrm rot="14088228">
              <a:off x="3763766" y="4664826"/>
              <a:ext cx="694803" cy="1333459"/>
            </a:xfrm>
            <a:prstGeom prst="triangle">
              <a:avLst/>
            </a:prstGeom>
            <a:solidFill>
              <a:srgbClr val="252434"/>
            </a:solidFill>
            <a:ln>
              <a:solidFill>
                <a:srgbClr val="25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95888" y="1748648"/>
              <a:ext cx="3848100" cy="3848100"/>
            </a:xfrm>
            <a:prstGeom prst="ellipse">
              <a:avLst/>
            </a:prstGeom>
            <a:solidFill>
              <a:srgbClr val="252434"/>
            </a:solidFill>
            <a:ln>
              <a:solidFill>
                <a:srgbClr val="25243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rot="21354803">
            <a:off x="3787342" y="2324144"/>
            <a:ext cx="3717647" cy="2841410"/>
            <a:chOff x="2771349" y="1868123"/>
            <a:chExt cx="5034780" cy="3848100"/>
          </a:xfrm>
        </p:grpSpPr>
        <p:sp>
          <p:nvSpPr>
            <p:cNvPr id="14" name="等腰三角形 13"/>
            <p:cNvSpPr/>
            <p:nvPr/>
          </p:nvSpPr>
          <p:spPr>
            <a:xfrm rot="14088228">
              <a:off x="3353727" y="4342536"/>
              <a:ext cx="723929" cy="1888685"/>
            </a:xfrm>
            <a:prstGeom prst="triangle">
              <a:avLst>
                <a:gd name="adj" fmla="val 68553"/>
              </a:avLst>
            </a:prstGeom>
            <a:solidFill>
              <a:srgbClr val="C01C23"/>
            </a:solidFill>
            <a:ln>
              <a:solidFill>
                <a:srgbClr val="C01C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58029" y="1868123"/>
              <a:ext cx="3848100" cy="3848100"/>
            </a:xfrm>
            <a:prstGeom prst="ellipse">
              <a:avLst/>
            </a:prstGeom>
            <a:solidFill>
              <a:srgbClr val="C01C23"/>
            </a:solidFill>
            <a:ln>
              <a:solidFill>
                <a:srgbClr val="C01C2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rot="15062627">
            <a:off x="4559180" y="2930359"/>
            <a:ext cx="3623094" cy="2618001"/>
            <a:chOff x="2257464" y="1748647"/>
            <a:chExt cx="5686524" cy="4109007"/>
          </a:xfrm>
          <a:solidFill>
            <a:srgbClr val="252434"/>
          </a:solidFill>
        </p:grpSpPr>
        <p:sp>
          <p:nvSpPr>
            <p:cNvPr id="17" name="等腰三角形 16"/>
            <p:cNvSpPr/>
            <p:nvPr/>
          </p:nvSpPr>
          <p:spPr>
            <a:xfrm rot="14088228">
              <a:off x="3018182" y="4175786"/>
              <a:ext cx="921150" cy="2442586"/>
            </a:xfrm>
            <a:prstGeom prst="triangle">
              <a:avLst/>
            </a:prstGeom>
            <a:grpFill/>
            <a:ln>
              <a:solidFill>
                <a:srgbClr val="25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095888" y="1748647"/>
              <a:ext cx="3848100" cy="3848100"/>
            </a:xfrm>
            <a:prstGeom prst="ellipse">
              <a:avLst/>
            </a:prstGeom>
            <a:grpFill/>
            <a:ln>
              <a:solidFill>
                <a:srgbClr val="25243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8106737" y="1585793"/>
            <a:ext cx="3166975" cy="1676400"/>
            <a:chOff x="8106735" y="1585792"/>
            <a:chExt cx="3166975" cy="1676400"/>
          </a:xfrm>
        </p:grpSpPr>
        <p:cxnSp>
          <p:nvCxnSpPr>
            <p:cNvPr id="20" name="直接连接符 19"/>
            <p:cNvCxnSpPr/>
            <p:nvPr/>
          </p:nvCxnSpPr>
          <p:spPr>
            <a:xfrm>
              <a:off x="8106735" y="1681042"/>
              <a:ext cx="0" cy="863137"/>
            </a:xfrm>
            <a:prstGeom prst="line">
              <a:avLst/>
            </a:prstGeom>
            <a:ln w="63500">
              <a:solidFill>
                <a:srgbClr val="C01C23"/>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8312395" y="1585792"/>
              <a:ext cx="2961315" cy="1676400"/>
            </a:xfrm>
            <a:prstGeom prst="rect">
              <a:avLst/>
            </a:prstGeom>
            <a:noFill/>
          </p:spPr>
          <p:txBody>
            <a:bodyPr wrap="square" rtlCol="0">
              <a:spAutoFit/>
            </a:bodyPr>
            <a:lstStyle/>
            <a:p>
              <a:r>
                <a:rPr lang="en-US" altLang="zh-CN" sz="4000" b="1" dirty="0" smtClean="0">
                  <a:latin typeface="Arial" panose="020B0604020202020204" pitchFamily="34" charset="0"/>
                  <a:cs typeface="Arial" panose="020B0604020202020204" pitchFamily="34" charset="0"/>
                </a:rPr>
                <a:t>ONE</a:t>
              </a:r>
              <a:endParaRPr lang="en-US" altLang="zh-CN" sz="4000" b="1" dirty="0" smtClean="0">
                <a:latin typeface="Arial" panose="020B0604020202020204" pitchFamily="34" charset="0"/>
                <a:cs typeface="Arial" panose="020B0604020202020204" pitchFamily="34" charset="0"/>
              </a:endParaRPr>
            </a:p>
            <a:p>
              <a:r>
                <a:rPr lang="zh-CN" sz="3200" dirty="0" smtClean="0">
                  <a:solidFill>
                    <a:schemeClr val="tx1">
                      <a:lumMod val="50000"/>
                      <a:lumOff val="50000"/>
                    </a:schemeClr>
                  </a:solidFill>
                  <a:latin typeface="Arial" panose="020B0604020202020204" pitchFamily="34" charset="0"/>
                  <a:cs typeface="Arial" panose="020B0604020202020204" pitchFamily="34" charset="0"/>
                </a:rPr>
                <a:t>新闻文章</a:t>
              </a:r>
              <a:endParaRPr lang="zh-CN" sz="3200" dirty="0" smtClean="0">
                <a:solidFill>
                  <a:schemeClr val="tx1">
                    <a:lumMod val="50000"/>
                    <a:lumOff val="50000"/>
                  </a:schemeClr>
                </a:solidFill>
                <a:latin typeface="Arial" panose="020B0604020202020204" pitchFamily="34" charset="0"/>
                <a:cs typeface="Arial" panose="020B0604020202020204" pitchFamily="34" charset="0"/>
              </a:endParaRPr>
            </a:p>
            <a:p>
              <a:r>
                <a:rPr lang="zh-CN" sz="3200" dirty="0" smtClean="0">
                  <a:solidFill>
                    <a:schemeClr val="tx1">
                      <a:lumMod val="50000"/>
                      <a:lumOff val="50000"/>
                    </a:schemeClr>
                  </a:solidFill>
                  <a:latin typeface="Arial" panose="020B0604020202020204" pitchFamily="34" charset="0"/>
                  <a:cs typeface="Arial" panose="020B0604020202020204" pitchFamily="34" charset="0"/>
                </a:rPr>
                <a:t>定位评论</a:t>
              </a:r>
              <a:endParaRPr lang="zh-CN" sz="3200" dirty="0" smtClean="0">
                <a:solidFill>
                  <a:schemeClr val="tx1">
                    <a:lumMod val="50000"/>
                    <a:lumOff val="50000"/>
                  </a:schemeClr>
                </a:solidFill>
                <a:latin typeface="Arial" panose="020B0604020202020204" pitchFamily="34" charset="0"/>
                <a:cs typeface="Arial" panose="020B0604020202020204" pitchFamily="34" charset="0"/>
              </a:endParaRPr>
            </a:p>
          </p:txBody>
        </p:sp>
      </p:grpSp>
      <p:grpSp>
        <p:nvGrpSpPr>
          <p:cNvPr id="4" name="组合 3"/>
          <p:cNvGrpSpPr/>
          <p:nvPr/>
        </p:nvGrpSpPr>
        <p:grpSpPr>
          <a:xfrm>
            <a:off x="525154" y="1411839"/>
            <a:ext cx="3182963" cy="1737360"/>
            <a:chOff x="525155" y="1411838"/>
            <a:chExt cx="3182962" cy="1737360"/>
          </a:xfrm>
        </p:grpSpPr>
        <p:cxnSp>
          <p:nvCxnSpPr>
            <p:cNvPr id="23" name="直接连接符 22"/>
            <p:cNvCxnSpPr/>
            <p:nvPr/>
          </p:nvCxnSpPr>
          <p:spPr>
            <a:xfrm>
              <a:off x="3708117" y="1451052"/>
              <a:ext cx="0" cy="8631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25155" y="1411838"/>
              <a:ext cx="2961315" cy="1737360"/>
            </a:xfrm>
            <a:prstGeom prst="rect">
              <a:avLst/>
            </a:prstGeom>
            <a:noFill/>
          </p:spPr>
          <p:txBody>
            <a:bodyPr wrap="square" rtlCol="0">
              <a:spAutoFit/>
            </a:bodyPr>
            <a:lstStyle/>
            <a:p>
              <a:pPr algn="r"/>
              <a:r>
                <a:rPr lang="en-US" altLang="zh-CN" sz="3600" b="1" dirty="0" smtClean="0">
                  <a:latin typeface="Arial" panose="020B0604020202020204" pitchFamily="34" charset="0"/>
                  <a:cs typeface="Arial" panose="020B0604020202020204" pitchFamily="34" charset="0"/>
                  <a:sym typeface="+mn-ea"/>
                </a:rPr>
                <a:t>TWO</a:t>
              </a:r>
              <a:endParaRPr lang="en-US" altLang="zh-CN" sz="3600" b="1" dirty="0" smtClean="0">
                <a:latin typeface="Arial" panose="020B0604020202020204" pitchFamily="34" charset="0"/>
                <a:cs typeface="Arial" panose="020B0604020202020204" pitchFamily="34" charset="0"/>
              </a:endParaRPr>
            </a:p>
            <a:p>
              <a:pPr algn="r"/>
              <a:r>
                <a:rPr lang="zh-CN" altLang="en-US" sz="3600" dirty="0" smtClean="0">
                  <a:solidFill>
                    <a:schemeClr val="tx1">
                      <a:lumMod val="50000"/>
                      <a:lumOff val="50000"/>
                    </a:schemeClr>
                  </a:solidFill>
                  <a:latin typeface="Arial" panose="020B0604020202020204" pitchFamily="34" charset="0"/>
                  <a:cs typeface="Arial" panose="020B0604020202020204" pitchFamily="34" charset="0"/>
                  <a:sym typeface="+mn-ea"/>
                </a:rPr>
                <a:t>评论情绪</a:t>
              </a:r>
              <a:endParaRPr lang="zh-CN" altLang="en-US" sz="3600" dirty="0" smtClean="0">
                <a:solidFill>
                  <a:schemeClr val="tx1">
                    <a:lumMod val="50000"/>
                    <a:lumOff val="50000"/>
                  </a:schemeClr>
                </a:solidFill>
                <a:latin typeface="Arial" panose="020B0604020202020204" pitchFamily="34" charset="0"/>
                <a:cs typeface="Arial" panose="020B0604020202020204" pitchFamily="34" charset="0"/>
              </a:endParaRPr>
            </a:p>
            <a:p>
              <a:pPr algn="r"/>
              <a:r>
                <a:rPr lang="zh-CN" altLang="en-US" sz="3600" dirty="0" smtClean="0">
                  <a:solidFill>
                    <a:schemeClr val="tx1">
                      <a:lumMod val="50000"/>
                      <a:lumOff val="50000"/>
                    </a:schemeClr>
                  </a:solidFill>
                  <a:latin typeface="Arial" panose="020B0604020202020204" pitchFamily="34" charset="0"/>
                  <a:cs typeface="Arial" panose="020B0604020202020204" pitchFamily="34" charset="0"/>
                  <a:sym typeface="+mn-ea"/>
                </a:rPr>
                <a:t>颜色选择</a:t>
              </a:r>
              <a:endParaRPr lang="zh-CN" sz="2800" dirty="0" smtClean="0">
                <a:solidFill>
                  <a:schemeClr val="tx1">
                    <a:lumMod val="50000"/>
                    <a:lumOff val="50000"/>
                  </a:schemeClr>
                </a:solidFill>
                <a:latin typeface="Arial" panose="020B0604020202020204" pitchFamily="34" charset="0"/>
                <a:cs typeface="Arial" panose="020B0604020202020204" pitchFamily="34" charset="0"/>
              </a:endParaRPr>
            </a:p>
          </p:txBody>
        </p:sp>
      </p:grpSp>
      <p:grpSp>
        <p:nvGrpSpPr>
          <p:cNvPr id="29" name="组合 28"/>
          <p:cNvGrpSpPr/>
          <p:nvPr/>
        </p:nvGrpSpPr>
        <p:grpSpPr>
          <a:xfrm>
            <a:off x="8469492" y="4640996"/>
            <a:ext cx="3200965" cy="1310640"/>
            <a:chOff x="8469491" y="4640995"/>
            <a:chExt cx="3200965" cy="1310640"/>
          </a:xfrm>
        </p:grpSpPr>
        <p:cxnSp>
          <p:nvCxnSpPr>
            <p:cNvPr id="22" name="直接连接符 21"/>
            <p:cNvCxnSpPr/>
            <p:nvPr/>
          </p:nvCxnSpPr>
          <p:spPr>
            <a:xfrm>
              <a:off x="8469491" y="4717259"/>
              <a:ext cx="0" cy="86313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8709142" y="4640995"/>
              <a:ext cx="2961314" cy="1310640"/>
            </a:xfrm>
            <a:prstGeom prst="rect">
              <a:avLst/>
            </a:prstGeom>
            <a:noFill/>
          </p:spPr>
          <p:txBody>
            <a:bodyPr wrap="square" rtlCol="0">
              <a:spAutoFit/>
            </a:bodyPr>
            <a:lstStyle/>
            <a:p>
              <a:r>
                <a:rPr lang="en-US" altLang="zh-CN" sz="4400" b="1" dirty="0" smtClean="0">
                  <a:latin typeface="Arial" panose="020B0604020202020204" pitchFamily="34" charset="0"/>
                  <a:cs typeface="Arial" panose="020B0604020202020204" pitchFamily="34" charset="0"/>
                </a:rPr>
                <a:t>FOUR</a:t>
              </a:r>
              <a:endParaRPr lang="en-US" altLang="zh-CN" sz="4400" b="1" dirty="0" smtClean="0">
                <a:latin typeface="Arial" panose="020B0604020202020204" pitchFamily="34" charset="0"/>
                <a:cs typeface="Arial" panose="020B0604020202020204" pitchFamily="34" charset="0"/>
              </a:endParaRPr>
            </a:p>
            <a:p>
              <a:r>
                <a:rPr lang="zh-CN" sz="3600" dirty="0" smtClean="0">
                  <a:solidFill>
                    <a:schemeClr val="tx1">
                      <a:lumMod val="50000"/>
                      <a:lumOff val="50000"/>
                    </a:schemeClr>
                  </a:solidFill>
                  <a:latin typeface="Arial" panose="020B0604020202020204" pitchFamily="34" charset="0"/>
                  <a:cs typeface="Arial" panose="020B0604020202020204" pitchFamily="34" charset="0"/>
                </a:rPr>
                <a:t>新闻色相地图</a:t>
              </a:r>
              <a:endParaRPr lang="zh-CN" sz="3600" dirty="0" smtClean="0">
                <a:solidFill>
                  <a:schemeClr val="tx1">
                    <a:lumMod val="50000"/>
                    <a:lumOff val="50000"/>
                  </a:schemeClr>
                </a:solidFill>
                <a:latin typeface="Arial" panose="020B0604020202020204" pitchFamily="34" charset="0"/>
                <a:cs typeface="Arial" panose="020B0604020202020204" pitchFamily="34" charset="0"/>
              </a:endParaRPr>
            </a:p>
          </p:txBody>
        </p:sp>
      </p:grpSp>
      <p:grpSp>
        <p:nvGrpSpPr>
          <p:cNvPr id="19" name="组合 18"/>
          <p:cNvGrpSpPr/>
          <p:nvPr/>
        </p:nvGrpSpPr>
        <p:grpSpPr>
          <a:xfrm>
            <a:off x="149391" y="4663843"/>
            <a:ext cx="3210005" cy="1348122"/>
            <a:chOff x="149390" y="4663842"/>
            <a:chExt cx="3210005" cy="1348122"/>
          </a:xfrm>
        </p:grpSpPr>
        <p:cxnSp>
          <p:nvCxnSpPr>
            <p:cNvPr id="21" name="直接连接符 20"/>
            <p:cNvCxnSpPr/>
            <p:nvPr/>
          </p:nvCxnSpPr>
          <p:spPr>
            <a:xfrm>
              <a:off x="3359395" y="5148827"/>
              <a:ext cx="0" cy="863137"/>
            </a:xfrm>
            <a:prstGeom prst="line">
              <a:avLst/>
            </a:prstGeom>
            <a:ln w="63500">
              <a:solidFill>
                <a:srgbClr val="C01C23"/>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49390" y="4663842"/>
              <a:ext cx="2961314" cy="1188720"/>
            </a:xfrm>
            <a:prstGeom prst="rect">
              <a:avLst/>
            </a:prstGeom>
            <a:noFill/>
          </p:spPr>
          <p:txBody>
            <a:bodyPr wrap="square" rtlCol="0">
              <a:spAutoFit/>
            </a:bodyPr>
            <a:lstStyle/>
            <a:p>
              <a:pPr algn="r"/>
              <a:r>
                <a:rPr lang="en-US" altLang="zh-CN" sz="3600" b="1" dirty="0" smtClean="0">
                  <a:latin typeface="Arial" panose="020B0604020202020204" pitchFamily="34" charset="0"/>
                  <a:cs typeface="Arial" panose="020B0604020202020204" pitchFamily="34" charset="0"/>
                  <a:sym typeface="+mn-ea"/>
                </a:rPr>
                <a:t>THREE</a:t>
              </a:r>
              <a:endParaRPr lang="en-US" altLang="zh-CN" sz="3600" b="1" dirty="0" smtClean="0">
                <a:latin typeface="Arial" panose="020B0604020202020204" pitchFamily="34" charset="0"/>
                <a:cs typeface="Arial" panose="020B0604020202020204" pitchFamily="34" charset="0"/>
              </a:endParaRPr>
            </a:p>
            <a:p>
              <a:pPr algn="r"/>
              <a:r>
                <a:rPr lang="zh-CN" sz="3600" dirty="0" smtClean="0">
                  <a:solidFill>
                    <a:schemeClr val="tx1">
                      <a:lumMod val="50000"/>
                      <a:lumOff val="50000"/>
                    </a:schemeClr>
                  </a:solidFill>
                  <a:latin typeface="Arial" panose="020B0604020202020204" pitchFamily="34" charset="0"/>
                  <a:cs typeface="Arial" panose="020B0604020202020204" pitchFamily="34" charset="0"/>
                  <a:sym typeface="+mn-ea"/>
                </a:rPr>
                <a:t>新闻热度地图</a:t>
              </a:r>
              <a:endParaRPr lang="zh-CN" altLang="en-US" sz="3600" dirty="0" smtClean="0">
                <a:solidFill>
                  <a:schemeClr val="tx1">
                    <a:lumMod val="50000"/>
                    <a:lumOff val="50000"/>
                  </a:schemeClr>
                </a:solidFill>
                <a:latin typeface="Arial" panose="020B0604020202020204" pitchFamily="34" charset="0"/>
                <a:cs typeface="Arial" panose="020B0604020202020204" pitchFamily="34" charset="0"/>
              </a:endParaRPr>
            </a:p>
          </p:txBody>
        </p:sp>
      </p:grpSp>
      <p:sp>
        <p:nvSpPr>
          <p:cNvPr id="28" name="文本框 27"/>
          <p:cNvSpPr txBox="1"/>
          <p:nvPr/>
        </p:nvSpPr>
        <p:spPr>
          <a:xfrm>
            <a:off x="5116707" y="2926914"/>
            <a:ext cx="1847971" cy="1737360"/>
          </a:xfrm>
          <a:prstGeom prst="rect">
            <a:avLst/>
          </a:prstGeom>
          <a:noFill/>
        </p:spPr>
        <p:txBody>
          <a:bodyPr wrap="square" rtlCol="0">
            <a:spAutoFit/>
          </a:bodyPr>
          <a:lstStyle/>
          <a:p>
            <a:pPr algn="ctr"/>
            <a:r>
              <a:rPr lang="zh-CN" sz="5400" b="1" dirty="0" smtClean="0">
                <a:solidFill>
                  <a:schemeClr val="bg1"/>
                </a:solidFill>
                <a:latin typeface="Arial" panose="020B0604020202020204" pitchFamily="34" charset="0"/>
                <a:cs typeface="Arial" panose="020B0604020202020204" pitchFamily="34" charset="0"/>
              </a:rPr>
              <a:t>四大功能</a:t>
            </a:r>
            <a:endParaRPr lang="zh-CN" sz="3600" b="1" dirty="0">
              <a:solidFill>
                <a:schemeClr val="bg1"/>
              </a:solidFill>
              <a:latin typeface="Arial" panose="020B0604020202020204" pitchFamily="34" charset="0"/>
              <a:cs typeface="Arial" panose="020B0604020202020204" pitchFamily="34" charset="0"/>
            </a:endParaRPr>
          </a:p>
        </p:txBody>
      </p:sp>
      <p:grpSp>
        <p:nvGrpSpPr>
          <p:cNvPr id="30" name="组合 29"/>
          <p:cNvGrpSpPr/>
          <p:nvPr/>
        </p:nvGrpSpPr>
        <p:grpSpPr>
          <a:xfrm flipH="1">
            <a:off x="-22331" y="-12775"/>
            <a:ext cx="12213877" cy="1376769"/>
            <a:chOff x="-35031" y="1575572"/>
            <a:chExt cx="12213877" cy="1376769"/>
          </a:xfrm>
        </p:grpSpPr>
        <p:sp>
          <p:nvSpPr>
            <p:cNvPr id="31" name="直角三角形 30"/>
            <p:cNvSpPr/>
            <p:nvPr/>
          </p:nvSpPr>
          <p:spPr>
            <a:xfrm flipV="1">
              <a:off x="-35031" y="1575572"/>
              <a:ext cx="12213877" cy="1376769"/>
            </a:xfrm>
            <a:prstGeom prst="rtTriangle">
              <a:avLst/>
            </a:prstGeom>
            <a:solidFill>
              <a:srgbClr val="252434"/>
            </a:solidFill>
            <a:ln>
              <a:solidFill>
                <a:srgbClr val="25243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直角三角形 31"/>
            <p:cNvSpPr/>
            <p:nvPr/>
          </p:nvSpPr>
          <p:spPr>
            <a:xfrm flipV="1">
              <a:off x="-35031" y="1575572"/>
              <a:ext cx="12213877" cy="897983"/>
            </a:xfrm>
            <a:prstGeom prst="rtTriangle">
              <a:avLst/>
            </a:prstGeom>
            <a:solidFill>
              <a:srgbClr val="252434"/>
            </a:solidFill>
            <a:ln>
              <a:solidFill>
                <a:srgbClr val="25243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直角三角形 32"/>
            <p:cNvSpPr/>
            <p:nvPr/>
          </p:nvSpPr>
          <p:spPr>
            <a:xfrm flipV="1">
              <a:off x="-35031" y="1575572"/>
              <a:ext cx="12213877" cy="465561"/>
            </a:xfrm>
            <a:prstGeom prst="rtTriangle">
              <a:avLst/>
            </a:prstGeom>
            <a:solidFill>
              <a:srgbClr val="252434"/>
            </a:solidFill>
            <a:ln>
              <a:solidFill>
                <a:srgbClr val="25243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1000"/>
                            </p:stCondLst>
                            <p:childTnLst>
                              <p:par>
                                <p:cTn id="12" presetID="22" presetClass="entr" presetSubtype="2"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right)">
                                      <p:cBhvr>
                                        <p:cTn id="14" dur="10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2000"/>
                            </p:stCondLst>
                            <p:childTnLst>
                              <p:par>
                                <p:cTn id="19" presetID="22" presetClass="entr" presetSubtype="2"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right)">
                                      <p:cBhvr>
                                        <p:cTn id="21" dur="10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3000"/>
                            </p:stCondLst>
                            <p:childTnLst>
                              <p:par>
                                <p:cTn id="26" presetID="22" presetClass="entr" presetSubtype="8"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10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 10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000" y="-196951"/>
            <a:ext cx="12810679" cy="7606888"/>
          </a:xfrm>
          <a:prstGeom prst="rect">
            <a:avLst/>
          </a:prstGeom>
        </p:spPr>
      </p:pic>
      <p:sp>
        <p:nvSpPr>
          <p:cNvPr id="104" name="矩形 103"/>
          <p:cNvSpPr/>
          <p:nvPr/>
        </p:nvSpPr>
        <p:spPr>
          <a:xfrm>
            <a:off x="-22331" y="-15160"/>
            <a:ext cx="12214331" cy="6873160"/>
          </a:xfrm>
          <a:prstGeom prst="rect">
            <a:avLst/>
          </a:prstGeom>
          <a:solidFill>
            <a:schemeClr val="tx1">
              <a:lumMod val="95000"/>
              <a:lumOff val="5000"/>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434"/>
              </a:solidFill>
            </a:endParaRPr>
          </a:p>
        </p:txBody>
      </p:sp>
      <p:grpSp>
        <p:nvGrpSpPr>
          <p:cNvPr id="95" name="组合 94"/>
          <p:cNvGrpSpPr/>
          <p:nvPr/>
        </p:nvGrpSpPr>
        <p:grpSpPr>
          <a:xfrm>
            <a:off x="-22331" y="-12776"/>
            <a:ext cx="2650083" cy="1558143"/>
            <a:chOff x="-35031" y="1575572"/>
            <a:chExt cx="12213877" cy="1376769"/>
          </a:xfrm>
        </p:grpSpPr>
        <p:sp>
          <p:nvSpPr>
            <p:cNvPr id="96" name="直角三角形 95"/>
            <p:cNvSpPr/>
            <p:nvPr/>
          </p:nvSpPr>
          <p:spPr>
            <a:xfrm flipV="1">
              <a:off x="-35031" y="1575572"/>
              <a:ext cx="12213877" cy="1376769"/>
            </a:xfrm>
            <a:prstGeom prst="rtTriangle">
              <a:avLst/>
            </a:prstGeom>
            <a:solidFill>
              <a:srgbClr val="C01C23"/>
            </a:solidFill>
            <a:ln>
              <a:solidFill>
                <a:srgbClr val="C01C23"/>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直角三角形 96"/>
            <p:cNvSpPr/>
            <p:nvPr/>
          </p:nvSpPr>
          <p:spPr>
            <a:xfrm flipV="1">
              <a:off x="-35031" y="1575572"/>
              <a:ext cx="12213877" cy="897983"/>
            </a:xfrm>
            <a:prstGeom prst="rtTriangle">
              <a:avLst/>
            </a:prstGeom>
            <a:solidFill>
              <a:srgbClr val="C01C23"/>
            </a:solidFill>
            <a:ln>
              <a:solidFill>
                <a:srgbClr val="C01C23"/>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直角三角形 97"/>
            <p:cNvSpPr/>
            <p:nvPr/>
          </p:nvSpPr>
          <p:spPr>
            <a:xfrm flipV="1">
              <a:off x="-35031" y="1575572"/>
              <a:ext cx="12213877" cy="465561"/>
            </a:xfrm>
            <a:prstGeom prst="rtTriangle">
              <a:avLst/>
            </a:prstGeom>
            <a:solidFill>
              <a:srgbClr val="C01C23"/>
            </a:solidFill>
            <a:ln>
              <a:solidFill>
                <a:srgbClr val="C01C23"/>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rot="10800000">
            <a:off x="9541917" y="5299859"/>
            <a:ext cx="2650083" cy="1558143"/>
            <a:chOff x="-35031" y="1575572"/>
            <a:chExt cx="12213877" cy="1376769"/>
          </a:xfrm>
        </p:grpSpPr>
        <p:sp>
          <p:nvSpPr>
            <p:cNvPr id="106" name="直角三角形 105"/>
            <p:cNvSpPr/>
            <p:nvPr/>
          </p:nvSpPr>
          <p:spPr>
            <a:xfrm flipV="1">
              <a:off x="-35031" y="1575572"/>
              <a:ext cx="12213877" cy="1376769"/>
            </a:xfrm>
            <a:prstGeom prst="rtTriangle">
              <a:avLst/>
            </a:prstGeom>
            <a:solidFill>
              <a:srgbClr val="C01C23"/>
            </a:solidFill>
            <a:ln>
              <a:solidFill>
                <a:srgbClr val="C01C23"/>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直角三角形 106"/>
            <p:cNvSpPr/>
            <p:nvPr/>
          </p:nvSpPr>
          <p:spPr>
            <a:xfrm flipV="1">
              <a:off x="-35031" y="1575572"/>
              <a:ext cx="12213877" cy="897983"/>
            </a:xfrm>
            <a:prstGeom prst="rtTriangle">
              <a:avLst/>
            </a:prstGeom>
            <a:solidFill>
              <a:srgbClr val="C01C23"/>
            </a:solidFill>
            <a:ln>
              <a:solidFill>
                <a:srgbClr val="C01C23"/>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直角三角形 107"/>
            <p:cNvSpPr/>
            <p:nvPr/>
          </p:nvSpPr>
          <p:spPr>
            <a:xfrm flipV="1">
              <a:off x="-35031" y="1575572"/>
              <a:ext cx="12213877" cy="465561"/>
            </a:xfrm>
            <a:prstGeom prst="rtTriangle">
              <a:avLst/>
            </a:prstGeom>
            <a:solidFill>
              <a:srgbClr val="C01C23"/>
            </a:solidFill>
            <a:ln>
              <a:solidFill>
                <a:srgbClr val="C01C23"/>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9" name="文本框 108"/>
          <p:cNvSpPr txBox="1"/>
          <p:nvPr/>
        </p:nvSpPr>
        <p:spPr>
          <a:xfrm>
            <a:off x="4144945" y="409461"/>
            <a:ext cx="1491175" cy="5386090"/>
          </a:xfrm>
          <a:prstGeom prst="rect">
            <a:avLst/>
          </a:prstGeom>
          <a:noFill/>
        </p:spPr>
        <p:txBody>
          <a:bodyPr wrap="square" rtlCol="0">
            <a:spAutoFit/>
          </a:bodyPr>
          <a:lstStyle/>
          <a:p>
            <a:r>
              <a:rPr lang="en-US" altLang="zh-CN" sz="34400" b="1" dirty="0" smtClean="0">
                <a:solidFill>
                  <a:schemeClr val="bg1"/>
                </a:solidFill>
                <a:latin typeface="Arial" panose="020B0604020202020204" pitchFamily="34" charset="0"/>
                <a:cs typeface="Arial" panose="020B0604020202020204" pitchFamily="34" charset="0"/>
              </a:rPr>
              <a:t>1</a:t>
            </a:r>
            <a:endParaRPr lang="zh-CN" altLang="en-US" sz="34400" b="1" dirty="0">
              <a:solidFill>
                <a:schemeClr val="bg1"/>
              </a:solidFill>
              <a:latin typeface="Arial" panose="020B0604020202020204" pitchFamily="34" charset="0"/>
              <a:cs typeface="Arial" panose="020B0604020202020204" pitchFamily="34" charset="0"/>
            </a:endParaRPr>
          </a:p>
        </p:txBody>
      </p:sp>
      <p:sp>
        <p:nvSpPr>
          <p:cNvPr id="110" name="文本框 109"/>
          <p:cNvSpPr txBox="1"/>
          <p:nvPr/>
        </p:nvSpPr>
        <p:spPr>
          <a:xfrm>
            <a:off x="6023585" y="1565266"/>
            <a:ext cx="923330" cy="3603854"/>
          </a:xfrm>
          <a:prstGeom prst="rect">
            <a:avLst/>
          </a:prstGeom>
          <a:noFill/>
        </p:spPr>
        <p:txBody>
          <a:bodyPr vert="eaVert" wrap="square" rtlCol="0">
            <a:spAutoFit/>
          </a:bodyPr>
          <a:lstStyle/>
          <a:p>
            <a:r>
              <a:rPr lang="en-US" altLang="zh-CN" sz="4800" b="1" dirty="0" smtClean="0">
                <a:solidFill>
                  <a:schemeClr val="bg1"/>
                </a:solidFill>
                <a:latin typeface="Arial" panose="020B0604020202020204" pitchFamily="34" charset="0"/>
                <a:cs typeface="Arial" panose="020B0604020202020204" pitchFamily="34" charset="0"/>
              </a:rPr>
              <a:t>PART ONE</a:t>
            </a:r>
            <a:endParaRPr lang="zh-CN" altLang="en-US" sz="4800" b="1" dirty="0">
              <a:solidFill>
                <a:schemeClr val="bg1"/>
              </a:solidFill>
              <a:latin typeface="Arial" panose="020B0604020202020204" pitchFamily="34" charset="0"/>
              <a:cs typeface="Arial" panose="020B0604020202020204" pitchFamily="34" charset="0"/>
            </a:endParaRPr>
          </a:p>
        </p:txBody>
      </p:sp>
      <p:sp>
        <p:nvSpPr>
          <p:cNvPr id="111" name="文本框 110"/>
          <p:cNvSpPr txBox="1"/>
          <p:nvPr/>
        </p:nvSpPr>
        <p:spPr>
          <a:xfrm>
            <a:off x="2300201" y="5476198"/>
            <a:ext cx="7592869" cy="457200"/>
          </a:xfrm>
          <a:prstGeom prst="rect">
            <a:avLst/>
          </a:prstGeom>
          <a:noFill/>
        </p:spPr>
        <p:txBody>
          <a:bodyPr vert="horz" wrap="square" rtlCol="0">
            <a:spAutoFit/>
          </a:bodyPr>
          <a:lstStyle/>
          <a:p>
            <a:pPr algn="ctr"/>
            <a:r>
              <a:rPr lang="zh-CN" sz="2400" dirty="0" smtClean="0">
                <a:solidFill>
                  <a:schemeClr val="bg1"/>
                </a:solidFill>
                <a:latin typeface="仿宋" panose="02010609060101010101" charset="-122"/>
                <a:ea typeface="仿宋" panose="02010609060101010101" charset="-122"/>
                <a:cs typeface="Arial" panose="020B0604020202020204" pitchFamily="34" charset="0"/>
                <a:sym typeface="+mn-ea"/>
              </a:rPr>
              <a:t>新闻文章定位评论</a:t>
            </a:r>
            <a:endParaRPr lang="zh-CN" altLang="en-US" sz="2400" dirty="0" smtClean="0">
              <a:solidFill>
                <a:schemeClr val="bg1"/>
              </a:solidFill>
              <a:latin typeface="仿宋" panose="02010609060101010101" charset="-122"/>
              <a:ea typeface="仿宋" panose="02010609060101010101" charset="-122"/>
              <a:cs typeface="Arial" panose="020B0604020202020204" pitchFamily="34" charset="0"/>
              <a:sym typeface="+mn-ea"/>
            </a:endParaRPr>
          </a:p>
        </p:txBody>
      </p:sp>
    </p:spTree>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000" y="-196951"/>
            <a:ext cx="12810679" cy="7606888"/>
          </a:xfrm>
          <a:prstGeom prst="rect">
            <a:avLst/>
          </a:prstGeom>
        </p:spPr>
      </p:pic>
      <p:sp>
        <p:nvSpPr>
          <p:cNvPr id="5" name="矩形 4"/>
          <p:cNvSpPr/>
          <p:nvPr/>
        </p:nvSpPr>
        <p:spPr>
          <a:xfrm>
            <a:off x="-22331" y="-15160"/>
            <a:ext cx="12214331" cy="6873160"/>
          </a:xfrm>
          <a:prstGeom prst="rect">
            <a:avLst/>
          </a:prstGeom>
          <a:solidFill>
            <a:schemeClr val="bg1">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434"/>
              </a:solidFill>
            </a:endParaRPr>
          </a:p>
        </p:txBody>
      </p:sp>
      <p:sp>
        <p:nvSpPr>
          <p:cNvPr id="7" name="矩形 6"/>
          <p:cNvSpPr/>
          <p:nvPr/>
        </p:nvSpPr>
        <p:spPr>
          <a:xfrm>
            <a:off x="5401994" y="0"/>
            <a:ext cx="6790007" cy="6872068"/>
          </a:xfrm>
          <a:custGeom>
            <a:avLst/>
            <a:gdLst>
              <a:gd name="connsiteX0" fmla="*/ 0 w 2668172"/>
              <a:gd name="connsiteY0" fmla="*/ 0 h 6858000"/>
              <a:gd name="connsiteX1" fmla="*/ 2668172 w 2668172"/>
              <a:gd name="connsiteY1" fmla="*/ 0 h 6858000"/>
              <a:gd name="connsiteX2" fmla="*/ 2668172 w 2668172"/>
              <a:gd name="connsiteY2" fmla="*/ 6858000 h 6858000"/>
              <a:gd name="connsiteX3" fmla="*/ 0 w 2668172"/>
              <a:gd name="connsiteY3" fmla="*/ 6858000 h 6858000"/>
              <a:gd name="connsiteX4" fmla="*/ 0 w 2668172"/>
              <a:gd name="connsiteY4" fmla="*/ 0 h 6858000"/>
              <a:gd name="connsiteX0-1" fmla="*/ 4121834 w 6790006"/>
              <a:gd name="connsiteY0-2" fmla="*/ 0 h 6872068"/>
              <a:gd name="connsiteX1-3" fmla="*/ 6790006 w 6790006"/>
              <a:gd name="connsiteY1-4" fmla="*/ 0 h 6872068"/>
              <a:gd name="connsiteX2-5" fmla="*/ 6790006 w 6790006"/>
              <a:gd name="connsiteY2-6" fmla="*/ 6858000 h 6872068"/>
              <a:gd name="connsiteX3-7" fmla="*/ 0 w 6790006"/>
              <a:gd name="connsiteY3-8" fmla="*/ 6872068 h 6872068"/>
              <a:gd name="connsiteX4-9" fmla="*/ 4121834 w 6790006"/>
              <a:gd name="connsiteY4-10" fmla="*/ 0 h 68720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790006" h="6872068">
                <a:moveTo>
                  <a:pt x="4121834" y="0"/>
                </a:moveTo>
                <a:lnTo>
                  <a:pt x="6790006" y="0"/>
                </a:lnTo>
                <a:lnTo>
                  <a:pt x="6790006" y="6858000"/>
                </a:lnTo>
                <a:lnTo>
                  <a:pt x="0" y="6872068"/>
                </a:lnTo>
                <a:lnTo>
                  <a:pt x="4121834" y="0"/>
                </a:lnTo>
                <a:close/>
              </a:path>
            </a:pathLst>
          </a:custGeom>
          <a:solidFill>
            <a:srgbClr val="C01C23"/>
          </a:solidFill>
          <a:ln>
            <a:solidFill>
              <a:srgbClr val="C01C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98855" y="334011"/>
            <a:ext cx="2369604" cy="852861"/>
            <a:chOff x="4909310" y="725714"/>
            <a:chExt cx="2369604" cy="852861"/>
          </a:xfrm>
          <a:solidFill>
            <a:srgbClr val="C01C23"/>
          </a:solidFill>
          <a:effectLst>
            <a:outerShdw blurRad="50800" dist="38100" dir="5400000" algn="t" rotWithShape="0">
              <a:prstClr val="black">
                <a:alpha val="40000"/>
              </a:prstClr>
            </a:outerShdw>
          </a:effectLst>
        </p:grpSpPr>
        <p:sp>
          <p:nvSpPr>
            <p:cNvPr id="8" name="椭圆 7"/>
            <p:cNvSpPr/>
            <p:nvPr/>
          </p:nvSpPr>
          <p:spPr>
            <a:xfrm>
              <a:off x="4909310" y="725714"/>
              <a:ext cx="852861" cy="852861"/>
            </a:xfrm>
            <a:prstGeom prst="ellipse">
              <a:avLst/>
            </a:prstGeom>
            <a:grpFill/>
            <a:ln>
              <a:solidFill>
                <a:srgbClr val="C01C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426053" y="725714"/>
              <a:ext cx="852861" cy="852861"/>
            </a:xfrm>
            <a:prstGeom prst="ellipse">
              <a:avLst/>
            </a:prstGeom>
            <a:grpFill/>
            <a:ln>
              <a:solidFill>
                <a:srgbClr val="C01C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335740" y="725714"/>
              <a:ext cx="1529517" cy="852861"/>
            </a:xfrm>
            <a:prstGeom prst="rect">
              <a:avLst/>
            </a:prstGeom>
            <a:grpFill/>
            <a:ln>
              <a:solidFill>
                <a:srgbClr val="C01C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panose="020B0604020202020204" pitchFamily="34" charset="0"/>
                <a:cs typeface="Arial" panose="020B0604020202020204" pitchFamily="34" charset="0"/>
              </a:endParaRPr>
            </a:p>
          </p:txBody>
        </p:sp>
      </p:grpSp>
      <p:sp>
        <p:nvSpPr>
          <p:cNvPr id="11" name="文本框 10"/>
          <p:cNvSpPr txBox="1"/>
          <p:nvPr/>
        </p:nvSpPr>
        <p:spPr>
          <a:xfrm>
            <a:off x="665770" y="468052"/>
            <a:ext cx="2128231" cy="579120"/>
          </a:xfrm>
          <a:prstGeom prst="rect">
            <a:avLst/>
          </a:prstGeom>
          <a:noFill/>
        </p:spPr>
        <p:txBody>
          <a:bodyPr wrap="square" rtlCol="0">
            <a:spAutoFit/>
          </a:bodyPr>
          <a:lstStyle/>
          <a:p>
            <a:r>
              <a:rPr lang="zh-CN" sz="3200" b="1" dirty="0" smtClean="0">
                <a:solidFill>
                  <a:schemeClr val="bg1"/>
                </a:solidFill>
                <a:latin typeface="Arial" panose="020B0604020202020204" pitchFamily="34" charset="0"/>
                <a:cs typeface="Arial" panose="020B0604020202020204" pitchFamily="34" charset="0"/>
                <a:sym typeface="+mn-ea"/>
              </a:rPr>
              <a:t>定位评论</a:t>
            </a:r>
            <a:endParaRPr lang="zh-CN" altLang="en-US" sz="3200" b="1" dirty="0" smtClean="0">
              <a:solidFill>
                <a:schemeClr val="bg1"/>
              </a:solidFill>
              <a:latin typeface="Arial" panose="020B0604020202020204" pitchFamily="34" charset="0"/>
              <a:cs typeface="Arial" panose="020B0604020202020204" pitchFamily="34" charset="0"/>
              <a:sym typeface="+mn-ea"/>
            </a:endParaRPr>
          </a:p>
        </p:txBody>
      </p:sp>
      <p:sp>
        <p:nvSpPr>
          <p:cNvPr id="3" name="文本框 2"/>
          <p:cNvSpPr txBox="1"/>
          <p:nvPr/>
        </p:nvSpPr>
        <p:spPr>
          <a:xfrm>
            <a:off x="1177290" y="1882775"/>
            <a:ext cx="4848225" cy="3509645"/>
          </a:xfrm>
          <a:prstGeom prst="rect">
            <a:avLst/>
          </a:prstGeom>
          <a:noFill/>
        </p:spPr>
        <p:txBody>
          <a:bodyPr wrap="square" rtlCol="0">
            <a:spAutoFit/>
          </a:bodyPr>
          <a:p>
            <a:r>
              <a:rPr lang="en-US" altLang="zh-CN" sz="3200">
                <a:solidFill>
                  <a:schemeClr val="tx1"/>
                </a:solidFill>
              </a:rPr>
              <a:t>        </a:t>
            </a:r>
            <a:r>
              <a:rPr lang="zh-CN" altLang="en-US" sz="3200">
                <a:solidFill>
                  <a:schemeClr val="tx1"/>
                </a:solidFill>
              </a:rPr>
              <a:t>长按文章的某个位置进行定位评论，在文字右侧空白处以圆圈的大小表明此位置附近的评论数量，显示该位置热度，点击圆圈可以跳转到相应评论处。</a:t>
            </a:r>
            <a:endParaRPr lang="en-US" altLang="zh-CN" sz="3200" b="1">
              <a:solidFill>
                <a:schemeClr val="tx1"/>
              </a:solidFill>
            </a:endParaRPr>
          </a:p>
          <a:p>
            <a:endParaRPr lang="zh-CN" altLang="en-US" sz="3200" b="1">
              <a:solidFill>
                <a:schemeClr val="tx1"/>
              </a:solidFill>
            </a:endParaRPr>
          </a:p>
        </p:txBody>
      </p:sp>
      <p:graphicFrame>
        <p:nvGraphicFramePr>
          <p:cNvPr id="18" name="对象 17"/>
          <p:cNvGraphicFramePr/>
          <p:nvPr/>
        </p:nvGraphicFramePr>
        <p:xfrm>
          <a:off x="7244715" y="337820"/>
          <a:ext cx="3651250" cy="6196330"/>
        </p:xfrm>
        <a:graphic>
          <a:graphicData uri="http://schemas.openxmlformats.org/presentationml/2006/ole">
            <mc:AlternateContent xmlns:mc="http://schemas.openxmlformats.org/markup-compatibility/2006">
              <mc:Choice xmlns:v="urn:schemas-microsoft-com:vml" Requires="v">
                <p:oleObj spid="_x0000_s19" name="" r:id="rId2" imgW="3648075" imgH="6191250" progId="Paint.Picture">
                  <p:embed/>
                </p:oleObj>
              </mc:Choice>
              <mc:Fallback>
                <p:oleObj name="" r:id="rId2" imgW="3648075" imgH="6191250" progId="Paint.Picture">
                  <p:embed/>
                  <p:pic>
                    <p:nvPicPr>
                      <p:cNvPr id="0" name="图片 18"/>
                      <p:cNvPicPr/>
                      <p:nvPr/>
                    </p:nvPicPr>
                    <p:blipFill>
                      <a:blip r:embed="rId3"/>
                    </p:blipFill>
                    <p:spPr>
                      <a:xfrm>
                        <a:off x="7244715" y="337820"/>
                        <a:ext cx="3651250" cy="6196330"/>
                      </a:xfrm>
                      <a:prstGeom prst="rect">
                        <a:avLst/>
                      </a:prstGeom>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 10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000" y="-196951"/>
            <a:ext cx="12810679" cy="7606888"/>
          </a:xfrm>
          <a:prstGeom prst="rect">
            <a:avLst/>
          </a:prstGeom>
        </p:spPr>
      </p:pic>
      <p:sp>
        <p:nvSpPr>
          <p:cNvPr id="104" name="矩形 103"/>
          <p:cNvSpPr/>
          <p:nvPr/>
        </p:nvSpPr>
        <p:spPr>
          <a:xfrm>
            <a:off x="-22331" y="-15160"/>
            <a:ext cx="12214331" cy="6873160"/>
          </a:xfrm>
          <a:prstGeom prst="rect">
            <a:avLst/>
          </a:prstGeom>
          <a:solidFill>
            <a:schemeClr val="tx1">
              <a:lumMod val="95000"/>
              <a:lumOff val="5000"/>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434"/>
              </a:solidFill>
            </a:endParaRPr>
          </a:p>
        </p:txBody>
      </p:sp>
      <p:grpSp>
        <p:nvGrpSpPr>
          <p:cNvPr id="105" name="组合 104"/>
          <p:cNvGrpSpPr/>
          <p:nvPr/>
        </p:nvGrpSpPr>
        <p:grpSpPr>
          <a:xfrm rot="10800000">
            <a:off x="9541917" y="5299859"/>
            <a:ext cx="2650083" cy="1558143"/>
            <a:chOff x="-35031" y="1575572"/>
            <a:chExt cx="12213877" cy="1376769"/>
          </a:xfrm>
        </p:grpSpPr>
        <p:sp>
          <p:nvSpPr>
            <p:cNvPr id="106" name="直角三角形 105"/>
            <p:cNvSpPr/>
            <p:nvPr/>
          </p:nvSpPr>
          <p:spPr>
            <a:xfrm flipV="1">
              <a:off x="-35031" y="1575572"/>
              <a:ext cx="12213877" cy="1376769"/>
            </a:xfrm>
            <a:prstGeom prst="rtTriangle">
              <a:avLst/>
            </a:prstGeom>
            <a:solidFill>
              <a:srgbClr val="C01C23"/>
            </a:solidFill>
            <a:ln>
              <a:solidFill>
                <a:srgbClr val="C01C23"/>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直角三角形 106"/>
            <p:cNvSpPr/>
            <p:nvPr/>
          </p:nvSpPr>
          <p:spPr>
            <a:xfrm flipV="1">
              <a:off x="-35031" y="1575572"/>
              <a:ext cx="12213877" cy="897983"/>
            </a:xfrm>
            <a:prstGeom prst="rtTriangle">
              <a:avLst/>
            </a:prstGeom>
            <a:solidFill>
              <a:srgbClr val="C01C23"/>
            </a:solidFill>
            <a:ln>
              <a:solidFill>
                <a:srgbClr val="C01C23"/>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直角三角形 107"/>
            <p:cNvSpPr/>
            <p:nvPr/>
          </p:nvSpPr>
          <p:spPr>
            <a:xfrm flipV="1">
              <a:off x="-35031" y="1575572"/>
              <a:ext cx="12213877" cy="465561"/>
            </a:xfrm>
            <a:prstGeom prst="rtTriangle">
              <a:avLst/>
            </a:prstGeom>
            <a:solidFill>
              <a:srgbClr val="C01C23"/>
            </a:solidFill>
            <a:ln>
              <a:solidFill>
                <a:srgbClr val="C01C23"/>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9" name="文本框 108"/>
          <p:cNvSpPr txBox="1"/>
          <p:nvPr/>
        </p:nvSpPr>
        <p:spPr>
          <a:xfrm>
            <a:off x="3515618" y="409461"/>
            <a:ext cx="1491175" cy="5386090"/>
          </a:xfrm>
          <a:prstGeom prst="rect">
            <a:avLst/>
          </a:prstGeom>
          <a:noFill/>
        </p:spPr>
        <p:txBody>
          <a:bodyPr wrap="square" rtlCol="0">
            <a:spAutoFit/>
          </a:bodyPr>
          <a:lstStyle/>
          <a:p>
            <a:r>
              <a:rPr lang="en-US" altLang="zh-CN" sz="34400" b="1" dirty="0" smtClean="0">
                <a:solidFill>
                  <a:schemeClr val="bg1"/>
                </a:solidFill>
                <a:latin typeface="Arial" panose="020B0604020202020204" pitchFamily="34" charset="0"/>
                <a:cs typeface="Arial" panose="020B0604020202020204" pitchFamily="34" charset="0"/>
              </a:rPr>
              <a:t>2</a:t>
            </a:r>
            <a:endParaRPr lang="zh-CN" altLang="en-US" sz="34400" b="1" dirty="0">
              <a:solidFill>
                <a:schemeClr val="bg1"/>
              </a:solidFill>
              <a:latin typeface="Arial" panose="020B0604020202020204" pitchFamily="34" charset="0"/>
              <a:cs typeface="Arial" panose="020B0604020202020204" pitchFamily="34" charset="0"/>
            </a:endParaRPr>
          </a:p>
        </p:txBody>
      </p:sp>
      <p:sp>
        <p:nvSpPr>
          <p:cNvPr id="110" name="文本框 109"/>
          <p:cNvSpPr txBox="1"/>
          <p:nvPr/>
        </p:nvSpPr>
        <p:spPr>
          <a:xfrm>
            <a:off x="6104931" y="1558414"/>
            <a:ext cx="914400" cy="3603854"/>
          </a:xfrm>
          <a:prstGeom prst="rect">
            <a:avLst/>
          </a:prstGeom>
          <a:noFill/>
        </p:spPr>
        <p:txBody>
          <a:bodyPr vert="eaVert" wrap="square" rtlCol="0">
            <a:spAutoFit/>
          </a:bodyPr>
          <a:lstStyle/>
          <a:p>
            <a:r>
              <a:rPr lang="en-US" altLang="zh-CN" sz="4800" b="1" dirty="0" smtClean="0">
                <a:solidFill>
                  <a:schemeClr val="bg1"/>
                </a:solidFill>
                <a:latin typeface="Arial" panose="020B0604020202020204" pitchFamily="34" charset="0"/>
                <a:cs typeface="Arial" panose="020B0604020202020204" pitchFamily="34" charset="0"/>
              </a:rPr>
              <a:t>PART TWO</a:t>
            </a:r>
            <a:endParaRPr lang="zh-CN" altLang="en-US" sz="4800" b="1" dirty="0">
              <a:solidFill>
                <a:schemeClr val="bg1"/>
              </a:solidFill>
              <a:latin typeface="Arial" panose="020B0604020202020204" pitchFamily="34" charset="0"/>
              <a:cs typeface="Arial" panose="020B0604020202020204" pitchFamily="34" charset="0"/>
            </a:endParaRPr>
          </a:p>
        </p:txBody>
      </p:sp>
      <p:sp>
        <p:nvSpPr>
          <p:cNvPr id="111" name="文本框 110"/>
          <p:cNvSpPr txBox="1"/>
          <p:nvPr/>
        </p:nvSpPr>
        <p:spPr>
          <a:xfrm>
            <a:off x="2240448" y="5472388"/>
            <a:ext cx="7592869" cy="518160"/>
          </a:xfrm>
          <a:prstGeom prst="rect">
            <a:avLst/>
          </a:prstGeom>
          <a:noFill/>
        </p:spPr>
        <p:txBody>
          <a:bodyPr vert="horz" wrap="square" rtlCol="0">
            <a:spAutoFit/>
          </a:bodyPr>
          <a:lstStyle/>
          <a:p>
            <a:pPr algn="ctr"/>
            <a:r>
              <a:rPr lang="zh-CN" altLang="en-US" sz="2800" dirty="0" smtClean="0">
                <a:solidFill>
                  <a:schemeClr val="bg1"/>
                </a:solidFill>
                <a:latin typeface="仿宋" panose="02010609060101010101" charset="-122"/>
                <a:ea typeface="仿宋" panose="02010609060101010101" charset="-122"/>
                <a:cs typeface="Arial" panose="020B0604020202020204" pitchFamily="34" charset="0"/>
                <a:sym typeface="+mn-ea"/>
              </a:rPr>
              <a:t>评论情绪颜色选择</a:t>
            </a:r>
            <a:endParaRPr lang="zh-CN" altLang="en-US" sz="2800" dirty="0" smtClean="0">
              <a:solidFill>
                <a:schemeClr val="bg1"/>
              </a:solidFill>
              <a:latin typeface="仿宋" panose="02010609060101010101" charset="-122"/>
              <a:ea typeface="仿宋" panose="02010609060101010101" charset="-122"/>
              <a:cs typeface="Arial" panose="020B0604020202020204" pitchFamily="34" charset="0"/>
              <a:sym typeface="+mn-ea"/>
            </a:endParaRPr>
          </a:p>
        </p:txBody>
      </p:sp>
    </p:spTree>
  </p:cSld>
  <p:clrMapOvr>
    <a:masterClrMapping/>
  </p:clrMapOvr>
  <p:transition spd="slow">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2331" y="-15159"/>
            <a:ext cx="6118331" cy="6873160"/>
          </a:xfrm>
          <a:prstGeom prst="rect">
            <a:avLst/>
          </a:prstGeom>
          <a:solidFill>
            <a:srgbClr val="C01C23"/>
          </a:solidFill>
          <a:ln>
            <a:solidFill>
              <a:srgbClr val="C01C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r="48821"/>
          <a:stretch>
            <a:fillRect/>
          </a:stretch>
        </p:blipFill>
        <p:spPr>
          <a:xfrm>
            <a:off x="-451000" y="-196951"/>
            <a:ext cx="6556379" cy="7606888"/>
          </a:xfrm>
          <a:prstGeom prst="rect">
            <a:avLst/>
          </a:prstGeom>
        </p:spPr>
      </p:pic>
      <p:sp>
        <p:nvSpPr>
          <p:cNvPr id="5" name="矩形 4"/>
          <p:cNvSpPr/>
          <p:nvPr/>
        </p:nvSpPr>
        <p:spPr>
          <a:xfrm>
            <a:off x="-22331" y="-15160"/>
            <a:ext cx="6118331" cy="6873160"/>
          </a:xfrm>
          <a:prstGeom prst="rect">
            <a:avLst/>
          </a:prstGeom>
          <a:solidFill>
            <a:srgbClr val="C01C23">
              <a:alpha val="87000"/>
            </a:srgbClr>
          </a:solidFill>
          <a:ln>
            <a:solidFill>
              <a:srgbClr val="C01C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434"/>
              </a:solidFill>
            </a:endParaRPr>
          </a:p>
        </p:txBody>
      </p:sp>
      <p:grpSp>
        <p:nvGrpSpPr>
          <p:cNvPr id="3" name="组合 2"/>
          <p:cNvGrpSpPr/>
          <p:nvPr/>
        </p:nvGrpSpPr>
        <p:grpSpPr>
          <a:xfrm>
            <a:off x="1852033" y="908777"/>
            <a:ext cx="2369604" cy="852861"/>
            <a:chOff x="1852032" y="908776"/>
            <a:chExt cx="2369604" cy="852861"/>
          </a:xfrm>
        </p:grpSpPr>
        <p:grpSp>
          <p:nvGrpSpPr>
            <p:cNvPr id="6" name="组合 5"/>
            <p:cNvGrpSpPr/>
            <p:nvPr/>
          </p:nvGrpSpPr>
          <p:grpSpPr>
            <a:xfrm>
              <a:off x="1852032" y="908776"/>
              <a:ext cx="2369604" cy="852861"/>
              <a:chOff x="4909310" y="725714"/>
              <a:chExt cx="2369604" cy="852861"/>
            </a:xfrm>
            <a:solidFill>
              <a:srgbClr val="252434"/>
            </a:solidFill>
            <a:effectLst>
              <a:outerShdw blurRad="50800" dist="38100" dir="5400000" algn="t" rotWithShape="0">
                <a:prstClr val="black">
                  <a:alpha val="40000"/>
                </a:prstClr>
              </a:outerShdw>
            </a:effectLst>
          </p:grpSpPr>
          <p:sp>
            <p:nvSpPr>
              <p:cNvPr id="7" name="椭圆 6"/>
              <p:cNvSpPr/>
              <p:nvPr/>
            </p:nvSpPr>
            <p:spPr>
              <a:xfrm>
                <a:off x="4909310" y="725714"/>
                <a:ext cx="852861" cy="852861"/>
              </a:xfrm>
              <a:prstGeom prst="ellipse">
                <a:avLst/>
              </a:prstGeom>
              <a:grpFill/>
              <a:ln>
                <a:solidFill>
                  <a:srgbClr val="25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426053" y="725714"/>
                <a:ext cx="852861" cy="852861"/>
              </a:xfrm>
              <a:prstGeom prst="ellipse">
                <a:avLst/>
              </a:prstGeom>
              <a:grpFill/>
              <a:ln>
                <a:solidFill>
                  <a:srgbClr val="25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335740" y="725714"/>
                <a:ext cx="1529517" cy="852861"/>
              </a:xfrm>
              <a:prstGeom prst="rect">
                <a:avLst/>
              </a:prstGeom>
              <a:grpFill/>
              <a:ln>
                <a:solidFill>
                  <a:srgbClr val="25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panose="020B0604020202020204" pitchFamily="34" charset="0"/>
                  <a:cs typeface="Arial" panose="020B0604020202020204" pitchFamily="34" charset="0"/>
                </a:endParaRPr>
              </a:p>
            </p:txBody>
          </p:sp>
        </p:grpSp>
        <p:sp>
          <p:nvSpPr>
            <p:cNvPr id="15" name="文本框 14"/>
            <p:cNvSpPr txBox="1"/>
            <p:nvPr/>
          </p:nvSpPr>
          <p:spPr>
            <a:xfrm>
              <a:off x="2187895" y="1042818"/>
              <a:ext cx="1886859" cy="579120"/>
            </a:xfrm>
            <a:prstGeom prst="rect">
              <a:avLst/>
            </a:prstGeom>
            <a:noFill/>
          </p:spPr>
          <p:txBody>
            <a:bodyPr wrap="square" rtlCol="0">
              <a:spAutoFit/>
            </a:bodyPr>
            <a:lstStyle/>
            <a:p>
              <a:r>
                <a:rPr lang="zh-CN" altLang="en-US" sz="3200" b="1" dirty="0">
                  <a:solidFill>
                    <a:schemeClr val="bg1"/>
                  </a:solidFill>
                  <a:latin typeface="Arial" panose="020B0604020202020204" pitchFamily="34" charset="0"/>
                  <a:cs typeface="Arial" panose="020B0604020202020204" pitchFamily="34" charset="0"/>
                </a:rPr>
                <a:t>彩色情绪</a:t>
              </a:r>
              <a:endParaRPr lang="zh-CN" altLang="en-US" sz="3200" b="1" dirty="0">
                <a:solidFill>
                  <a:schemeClr val="bg1"/>
                </a:solidFill>
                <a:latin typeface="Arial" panose="020B0604020202020204" pitchFamily="34" charset="0"/>
                <a:cs typeface="Arial" panose="020B0604020202020204" pitchFamily="34" charset="0"/>
              </a:endParaRPr>
            </a:p>
          </p:txBody>
        </p:sp>
      </p:grpSp>
      <p:sp>
        <p:nvSpPr>
          <p:cNvPr id="2" name="文本框 1"/>
          <p:cNvSpPr txBox="1"/>
          <p:nvPr/>
        </p:nvSpPr>
        <p:spPr>
          <a:xfrm>
            <a:off x="619125" y="2201545"/>
            <a:ext cx="4848225" cy="3021965"/>
          </a:xfrm>
          <a:prstGeom prst="rect">
            <a:avLst/>
          </a:prstGeom>
          <a:noFill/>
        </p:spPr>
        <p:txBody>
          <a:bodyPr wrap="square" rtlCol="0">
            <a:spAutoFit/>
          </a:bodyPr>
          <a:p>
            <a:r>
              <a:rPr lang="en-US" altLang="zh-CN" sz="3200" b="1">
                <a:solidFill>
                  <a:schemeClr val="bg1"/>
                </a:solidFill>
              </a:rPr>
              <a:t>        </a:t>
            </a:r>
            <a:r>
              <a:rPr lang="zh-CN" altLang="en-US" sz="3200" b="1">
                <a:solidFill>
                  <a:schemeClr val="bg1"/>
                </a:solidFill>
              </a:rPr>
              <a:t>在评论同时请用户选择颜色表达当时的情绪，将评论据此分类显示，同时对于之</a:t>
            </a:r>
            <a:r>
              <a:rPr lang="en-US" altLang="zh-CN" sz="3200" b="1">
                <a:solidFill>
                  <a:schemeClr val="bg1"/>
                </a:solidFill>
              </a:rPr>
              <a:t>part one</a:t>
            </a:r>
            <a:r>
              <a:rPr lang="zh-CN" altLang="en-US" sz="3200" b="1">
                <a:solidFill>
                  <a:schemeClr val="bg1"/>
                </a:solidFill>
              </a:rPr>
              <a:t>中的圆圈，根据附近评论的颜色分布进行单或双着色。</a:t>
            </a:r>
            <a:endParaRPr lang="zh-CN" altLang="en-US" sz="3200" b="1">
              <a:solidFill>
                <a:schemeClr val="bg1"/>
              </a:solidFill>
            </a:endParaRPr>
          </a:p>
        </p:txBody>
      </p:sp>
      <p:graphicFrame>
        <p:nvGraphicFramePr>
          <p:cNvPr id="18" name="对象 17"/>
          <p:cNvGraphicFramePr/>
          <p:nvPr/>
        </p:nvGraphicFramePr>
        <p:xfrm>
          <a:off x="7085965" y="330835"/>
          <a:ext cx="3651250" cy="6196330"/>
        </p:xfrm>
        <a:graphic>
          <a:graphicData uri="http://schemas.openxmlformats.org/presentationml/2006/ole">
            <mc:AlternateContent xmlns:mc="http://schemas.openxmlformats.org/markup-compatibility/2006">
              <mc:Choice xmlns:v="urn:schemas-microsoft-com:vml" Requires="v">
                <p:oleObj spid="_x0000_s19" name="" r:id="rId2" imgW="3648075" imgH="6191250" progId="Paint.Picture">
                  <p:embed/>
                </p:oleObj>
              </mc:Choice>
              <mc:Fallback>
                <p:oleObj name="" r:id="rId2" imgW="3648075" imgH="6191250" progId="Paint.Picture">
                  <p:embed/>
                  <p:pic>
                    <p:nvPicPr>
                      <p:cNvPr id="0" name="图片 18"/>
                      <p:cNvPicPr/>
                      <p:nvPr/>
                    </p:nvPicPr>
                    <p:blipFill>
                      <a:blip r:embed="rId3"/>
                    </p:blipFill>
                    <p:spPr>
                      <a:xfrm>
                        <a:off x="7085965" y="330835"/>
                        <a:ext cx="3651250" cy="6196330"/>
                      </a:xfrm>
                      <a:prstGeom prst="rect">
                        <a:avLst/>
                      </a:prstGeom>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000" y="-196951"/>
            <a:ext cx="12810679" cy="7606888"/>
          </a:xfrm>
          <a:prstGeom prst="rect">
            <a:avLst/>
          </a:prstGeom>
        </p:spPr>
      </p:pic>
      <p:sp>
        <p:nvSpPr>
          <p:cNvPr id="46" name="矩形 45"/>
          <p:cNvSpPr/>
          <p:nvPr/>
        </p:nvSpPr>
        <p:spPr>
          <a:xfrm>
            <a:off x="-24871" y="-46275"/>
            <a:ext cx="12214331" cy="6873160"/>
          </a:xfrm>
          <a:prstGeom prst="rect">
            <a:avLst/>
          </a:prstGeom>
          <a:solidFill>
            <a:schemeClr val="bg1">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434"/>
              </a:solidFill>
            </a:endParaRPr>
          </a:p>
        </p:txBody>
      </p:sp>
      <p:grpSp>
        <p:nvGrpSpPr>
          <p:cNvPr id="8" name="组合 7"/>
          <p:cNvGrpSpPr/>
          <p:nvPr/>
        </p:nvGrpSpPr>
        <p:grpSpPr>
          <a:xfrm>
            <a:off x="4911199" y="725895"/>
            <a:ext cx="2369604" cy="852861"/>
            <a:chOff x="4911198" y="725894"/>
            <a:chExt cx="2369604" cy="852861"/>
          </a:xfrm>
        </p:grpSpPr>
        <p:grpSp>
          <p:nvGrpSpPr>
            <p:cNvPr id="3" name="组合 2"/>
            <p:cNvGrpSpPr/>
            <p:nvPr/>
          </p:nvGrpSpPr>
          <p:grpSpPr>
            <a:xfrm>
              <a:off x="4911198" y="725894"/>
              <a:ext cx="2369604" cy="852861"/>
              <a:chOff x="4909310" y="725714"/>
              <a:chExt cx="2369604" cy="852861"/>
            </a:xfrm>
            <a:solidFill>
              <a:srgbClr val="252434"/>
            </a:solidFill>
            <a:effectLst>
              <a:outerShdw blurRad="50800" dist="38100" dir="5400000" algn="t" rotWithShape="0">
                <a:prstClr val="black">
                  <a:alpha val="40000"/>
                </a:prstClr>
              </a:outerShdw>
            </a:effectLst>
          </p:grpSpPr>
          <p:sp>
            <p:nvSpPr>
              <p:cNvPr id="4" name="椭圆 3"/>
              <p:cNvSpPr/>
              <p:nvPr/>
            </p:nvSpPr>
            <p:spPr>
              <a:xfrm>
                <a:off x="4909310" y="725714"/>
                <a:ext cx="852861" cy="852861"/>
              </a:xfrm>
              <a:prstGeom prst="ellipse">
                <a:avLst/>
              </a:prstGeom>
              <a:grpFill/>
              <a:ln>
                <a:solidFill>
                  <a:srgbClr val="25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426053" y="725714"/>
                <a:ext cx="852861" cy="852861"/>
              </a:xfrm>
              <a:prstGeom prst="ellipse">
                <a:avLst/>
              </a:prstGeom>
              <a:grpFill/>
              <a:ln>
                <a:solidFill>
                  <a:srgbClr val="25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335740" y="725714"/>
                <a:ext cx="1529517" cy="852861"/>
              </a:xfrm>
              <a:prstGeom prst="rect">
                <a:avLst/>
              </a:prstGeom>
              <a:grpFill/>
              <a:ln>
                <a:solidFill>
                  <a:srgbClr val="25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panose="020B0604020202020204" pitchFamily="34" charset="0"/>
                  <a:cs typeface="Arial" panose="020B0604020202020204" pitchFamily="34" charset="0"/>
                </a:endParaRPr>
              </a:p>
            </p:txBody>
          </p:sp>
        </p:grpSp>
        <p:sp>
          <p:nvSpPr>
            <p:cNvPr id="7" name="文本框 6"/>
            <p:cNvSpPr txBox="1"/>
            <p:nvPr/>
          </p:nvSpPr>
          <p:spPr>
            <a:xfrm>
              <a:off x="5152571" y="859936"/>
              <a:ext cx="1886859" cy="579120"/>
            </a:xfrm>
            <a:prstGeom prst="rect">
              <a:avLst/>
            </a:prstGeom>
            <a:noFill/>
          </p:spPr>
          <p:txBody>
            <a:bodyPr wrap="square" rtlCol="0">
              <a:spAutoFit/>
            </a:bodyPr>
            <a:lstStyle/>
            <a:p>
              <a:r>
                <a:rPr lang="zh-CN" altLang="en-US" sz="3200" b="1" dirty="0">
                  <a:solidFill>
                    <a:schemeClr val="bg1"/>
                  </a:solidFill>
                  <a:latin typeface="Arial" panose="020B0604020202020204" pitchFamily="34" charset="0"/>
                  <a:cs typeface="Arial" panose="020B0604020202020204" pitchFamily="34" charset="0"/>
                </a:rPr>
                <a:t>两种方案</a:t>
              </a:r>
              <a:endParaRPr lang="zh-CN" altLang="en-US" sz="3200" b="1" dirty="0">
                <a:solidFill>
                  <a:schemeClr val="bg1"/>
                </a:solidFill>
                <a:latin typeface="Arial" panose="020B0604020202020204" pitchFamily="34" charset="0"/>
                <a:cs typeface="Arial" panose="020B0604020202020204" pitchFamily="34" charset="0"/>
              </a:endParaRPr>
            </a:p>
          </p:txBody>
        </p:sp>
      </p:grpSp>
      <p:cxnSp>
        <p:nvCxnSpPr>
          <p:cNvPr id="9" name="直接连接符 8"/>
          <p:cNvCxnSpPr>
            <a:stCxn id="2" idx="0"/>
            <a:endCxn id="2" idx="2"/>
          </p:cNvCxnSpPr>
          <p:nvPr/>
        </p:nvCxnSpPr>
        <p:spPr>
          <a:xfrm>
            <a:off x="6096000" y="-58144"/>
            <a:ext cx="0" cy="6916144"/>
          </a:xfrm>
          <a:prstGeom prst="line">
            <a:avLst/>
          </a:prstGeom>
          <a:ln w="12700">
            <a:solidFill>
              <a:srgbClr val="252434"/>
            </a:solidFill>
            <a:prstDash val="solid"/>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47650" y="1711960"/>
            <a:ext cx="2938145" cy="1188720"/>
          </a:xfrm>
          <a:prstGeom prst="rect">
            <a:avLst/>
          </a:prstGeom>
          <a:noFill/>
        </p:spPr>
        <p:txBody>
          <a:bodyPr wrap="square" rtlCol="0">
            <a:spAutoFit/>
          </a:bodyPr>
          <a:lstStyle/>
          <a:p>
            <a:pPr algn="r"/>
            <a:r>
              <a:rPr lang="en-US" altLang="zh-CN" sz="2400" b="1" dirty="0" smtClean="0">
                <a:latin typeface="Arial" panose="020B0604020202020204" pitchFamily="34" charset="0"/>
                <a:cs typeface="Arial" panose="020B0604020202020204" pitchFamily="34" charset="0"/>
              </a:rPr>
              <a:t>ONE</a:t>
            </a:r>
            <a:endParaRPr lang="en-US" altLang="zh-CN" sz="2400" b="1" dirty="0" smtClean="0">
              <a:latin typeface="Arial" panose="020B0604020202020204" pitchFamily="34" charset="0"/>
              <a:cs typeface="Arial" panose="020B0604020202020204" pitchFamily="34" charset="0"/>
            </a:endParaRPr>
          </a:p>
          <a:p>
            <a:pPr algn="r"/>
            <a:r>
              <a:rPr lang="zh-CN" sz="2400" b="1" dirty="0" smtClean="0">
                <a:latin typeface="Arial" panose="020B0604020202020204" pitchFamily="34" charset="0"/>
                <a:cs typeface="Arial" panose="020B0604020202020204" pitchFamily="34" charset="0"/>
              </a:rPr>
              <a:t>用适当的颜文字引导人们对于颜色的观感</a:t>
            </a:r>
            <a:endParaRPr lang="zh-CN"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7" name="文本框 26"/>
          <p:cNvSpPr txBox="1"/>
          <p:nvPr/>
        </p:nvSpPr>
        <p:spPr>
          <a:xfrm>
            <a:off x="9067800" y="2680970"/>
            <a:ext cx="2447925" cy="1554480"/>
          </a:xfrm>
          <a:prstGeom prst="rect">
            <a:avLst/>
          </a:prstGeom>
          <a:noFill/>
        </p:spPr>
        <p:txBody>
          <a:bodyPr wrap="square" rtlCol="0">
            <a:spAutoFit/>
          </a:bodyPr>
          <a:lstStyle/>
          <a:p>
            <a:r>
              <a:rPr lang="en-US" altLang="zh-CN" sz="2400" b="1" dirty="0" smtClean="0">
                <a:latin typeface="Arial" panose="020B0604020202020204" pitchFamily="34" charset="0"/>
                <a:cs typeface="Arial" panose="020B0604020202020204" pitchFamily="34" charset="0"/>
              </a:rPr>
              <a:t>TWO</a:t>
            </a:r>
            <a:endParaRPr lang="en-US" altLang="zh-CN" sz="2400" b="1" dirty="0" smtClean="0">
              <a:latin typeface="Arial" panose="020B0604020202020204" pitchFamily="34" charset="0"/>
              <a:cs typeface="Arial" panose="020B0604020202020204" pitchFamily="34" charset="0"/>
            </a:endParaRPr>
          </a:p>
          <a:p>
            <a:r>
              <a:rPr lang="zh-CN" sz="2400" b="1" dirty="0" smtClean="0">
                <a:latin typeface="Arial" panose="020B0604020202020204" pitchFamily="34" charset="0"/>
                <a:cs typeface="Arial" panose="020B0604020202020204" pitchFamily="34" charset="0"/>
              </a:rPr>
              <a:t>给出调色板，让用户全凭感觉用颜色表达情绪</a:t>
            </a:r>
            <a:endParaRPr lang="zh-CN"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2" name="图片 1" hidden="1"/>
          <p:cNvPicPr>
            <a:picLocks noChangeAspect="1"/>
          </p:cNvPicPr>
          <p:nvPr/>
        </p:nvPicPr>
        <p:blipFill>
          <a:blip r:embed="rId2"/>
          <a:stretch>
            <a:fillRect/>
          </a:stretch>
        </p:blipFill>
        <p:spPr>
          <a:xfrm>
            <a:off x="0" y="-58144"/>
            <a:ext cx="12192000" cy="6916144"/>
          </a:xfrm>
          <a:prstGeom prst="rect">
            <a:avLst/>
          </a:prstGeom>
        </p:spPr>
      </p:pic>
      <p:grpSp>
        <p:nvGrpSpPr>
          <p:cNvPr id="32" name="组合 31"/>
          <p:cNvGrpSpPr/>
          <p:nvPr/>
        </p:nvGrpSpPr>
        <p:grpSpPr>
          <a:xfrm>
            <a:off x="3444113" y="2059584"/>
            <a:ext cx="2787875" cy="942876"/>
            <a:chOff x="3458180" y="2059584"/>
            <a:chExt cx="2787875" cy="942876"/>
          </a:xfrm>
        </p:grpSpPr>
        <p:grpSp>
          <p:nvGrpSpPr>
            <p:cNvPr id="22" name="组合 21"/>
            <p:cNvGrpSpPr/>
            <p:nvPr/>
          </p:nvGrpSpPr>
          <p:grpSpPr>
            <a:xfrm>
              <a:off x="3458180" y="2059584"/>
              <a:ext cx="951189" cy="942876"/>
              <a:chOff x="4657216" y="1964788"/>
              <a:chExt cx="2899842" cy="2874498"/>
            </a:xfrm>
          </p:grpSpPr>
          <p:sp>
            <p:nvSpPr>
              <p:cNvPr id="23" name="椭圆 22"/>
              <p:cNvSpPr/>
              <p:nvPr/>
            </p:nvSpPr>
            <p:spPr>
              <a:xfrm>
                <a:off x="4967068" y="2271932"/>
                <a:ext cx="2257864" cy="2257864"/>
              </a:xfrm>
              <a:prstGeom prst="ellipse">
                <a:avLst/>
              </a:prstGeom>
              <a:solidFill>
                <a:srgbClr val="C01C23"/>
              </a:solidFill>
              <a:ln>
                <a:solidFill>
                  <a:srgbClr val="C01C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657216" y="1964788"/>
                <a:ext cx="2899842" cy="2874498"/>
              </a:xfrm>
              <a:prstGeom prst="ellipse">
                <a:avLst/>
              </a:prstGeom>
              <a:noFill/>
              <a:ln w="28575">
                <a:solidFill>
                  <a:srgbClr val="C01C2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0" name="直接连接符 29"/>
            <p:cNvCxnSpPr>
              <a:stCxn id="24" idx="6"/>
            </p:cNvCxnSpPr>
            <p:nvPr/>
          </p:nvCxnSpPr>
          <p:spPr>
            <a:xfrm flipV="1">
              <a:off x="4409369" y="2530638"/>
              <a:ext cx="1686631" cy="384"/>
            </a:xfrm>
            <a:prstGeom prst="line">
              <a:avLst/>
            </a:prstGeom>
            <a:ln>
              <a:solidFill>
                <a:srgbClr val="C01C23"/>
              </a:solidFill>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5945945" y="2380582"/>
              <a:ext cx="300110" cy="300110"/>
            </a:xfrm>
            <a:prstGeom prst="ellipse">
              <a:avLst/>
            </a:prstGeom>
            <a:solidFill>
              <a:srgbClr val="C01C23"/>
            </a:solidFill>
            <a:ln>
              <a:solidFill>
                <a:srgbClr val="C01C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5956575" y="3232806"/>
            <a:ext cx="2869740" cy="942876"/>
            <a:chOff x="5900302" y="3232806"/>
            <a:chExt cx="2869740" cy="942876"/>
          </a:xfrm>
        </p:grpSpPr>
        <p:grpSp>
          <p:nvGrpSpPr>
            <p:cNvPr id="11" name="组合 10"/>
            <p:cNvGrpSpPr/>
            <p:nvPr/>
          </p:nvGrpSpPr>
          <p:grpSpPr>
            <a:xfrm>
              <a:off x="7818853" y="3232806"/>
              <a:ext cx="951189" cy="942876"/>
              <a:chOff x="4657216" y="1964788"/>
              <a:chExt cx="2899842" cy="2874498"/>
            </a:xfrm>
          </p:grpSpPr>
          <p:sp>
            <p:nvSpPr>
              <p:cNvPr id="12" name="椭圆 11"/>
              <p:cNvSpPr/>
              <p:nvPr/>
            </p:nvSpPr>
            <p:spPr>
              <a:xfrm>
                <a:off x="4967068" y="2271932"/>
                <a:ext cx="2257864" cy="225786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657216" y="1964788"/>
                <a:ext cx="2899842" cy="2874498"/>
              </a:xfrm>
              <a:prstGeom prst="ellipse">
                <a:avLst/>
              </a:prstGeom>
              <a:noFill/>
              <a:ln w="28575">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5" name="直接连接符 34"/>
            <p:cNvCxnSpPr>
              <a:endCxn id="13" idx="2"/>
            </p:cNvCxnSpPr>
            <p:nvPr/>
          </p:nvCxnSpPr>
          <p:spPr>
            <a:xfrm>
              <a:off x="6050358" y="3685087"/>
              <a:ext cx="1768495" cy="19157"/>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flipH="1" flipV="1">
              <a:off x="5900302" y="3535032"/>
              <a:ext cx="300110" cy="3001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6609080" y="4421505"/>
            <a:ext cx="4241165" cy="2225040"/>
          </a:xfrm>
          <a:prstGeom prst="rect">
            <a:avLst/>
          </a:prstGeom>
          <a:noFill/>
        </p:spPr>
        <p:txBody>
          <a:bodyPr wrap="square" rtlCol="0">
            <a:spAutoFit/>
          </a:bodyPr>
          <a:p>
            <a:r>
              <a:rPr lang="zh-CN" altLang="en-US" sz="2000"/>
              <a:t>优点：</a:t>
            </a:r>
            <a:endParaRPr lang="zh-CN" altLang="en-US" sz="2000"/>
          </a:p>
          <a:p>
            <a:r>
              <a:rPr lang="zh-CN" altLang="en-US" sz="2000"/>
              <a:t>最大程度发挥颜色引导和表达认得情绪的作用。</a:t>
            </a:r>
            <a:endParaRPr lang="zh-CN" altLang="en-US" sz="2000"/>
          </a:p>
          <a:p>
            <a:r>
              <a:rPr lang="zh-CN" altLang="en-US" sz="2000"/>
              <a:t>缺点：</a:t>
            </a:r>
            <a:endParaRPr lang="zh-CN" altLang="en-US" sz="2000"/>
          </a:p>
          <a:p>
            <a:r>
              <a:rPr lang="zh-CN" altLang="en-US" sz="2000"/>
              <a:t>不同人对于颜色表达的偏差可能导致统计后的颜色并不能引起别人的共鸣</a:t>
            </a:r>
            <a:r>
              <a:rPr lang="zh-CN" altLang="en-US"/>
              <a:t>。</a:t>
            </a:r>
            <a:endParaRPr lang="zh-CN" altLang="en-US"/>
          </a:p>
        </p:txBody>
      </p:sp>
      <p:pic>
        <p:nvPicPr>
          <p:cNvPr id="18" name="图片 17"/>
          <p:cNvPicPr>
            <a:picLocks noChangeAspect="1"/>
          </p:cNvPicPr>
          <p:nvPr/>
        </p:nvPicPr>
        <p:blipFill>
          <a:blip r:embed="rId3"/>
          <a:srcRect l="24215" t="21238" r="17303" b="33994"/>
          <a:stretch>
            <a:fillRect/>
          </a:stretch>
        </p:blipFill>
        <p:spPr>
          <a:xfrm>
            <a:off x="405765" y="4921885"/>
            <a:ext cx="2621915" cy="1506855"/>
          </a:xfrm>
          <a:prstGeom prst="rect">
            <a:avLst/>
          </a:prstGeom>
        </p:spPr>
      </p:pic>
      <p:pic>
        <p:nvPicPr>
          <p:cNvPr id="29" name="图片 28"/>
          <p:cNvPicPr>
            <a:picLocks noChangeAspect="1"/>
          </p:cNvPicPr>
          <p:nvPr/>
        </p:nvPicPr>
        <p:blipFill>
          <a:blip r:embed="rId4"/>
          <a:srcRect l="23094" t="23369" r="20495" b="31068"/>
          <a:stretch>
            <a:fillRect/>
          </a:stretch>
        </p:blipFill>
        <p:spPr>
          <a:xfrm>
            <a:off x="3051810" y="3421380"/>
            <a:ext cx="2540000" cy="1537335"/>
          </a:xfrm>
          <a:prstGeom prst="rect">
            <a:avLst/>
          </a:prstGeom>
        </p:spPr>
      </p:pic>
      <p:pic>
        <p:nvPicPr>
          <p:cNvPr id="38" name="图片 37"/>
          <p:cNvPicPr>
            <a:picLocks noChangeAspect="1"/>
          </p:cNvPicPr>
          <p:nvPr/>
        </p:nvPicPr>
        <p:blipFill>
          <a:blip r:embed="rId5"/>
          <a:srcRect l="25863" t="18616" r="20862" b="40945"/>
          <a:stretch>
            <a:fillRect/>
          </a:stretch>
        </p:blipFill>
        <p:spPr>
          <a:xfrm>
            <a:off x="405765" y="3427730"/>
            <a:ext cx="2646045" cy="1507490"/>
          </a:xfrm>
          <a:prstGeom prst="rect">
            <a:avLst/>
          </a:prstGeom>
        </p:spPr>
      </p:pic>
      <p:pic>
        <p:nvPicPr>
          <p:cNvPr id="39" name="图片 38"/>
          <p:cNvPicPr>
            <a:picLocks noChangeAspect="1"/>
          </p:cNvPicPr>
          <p:nvPr/>
        </p:nvPicPr>
        <p:blipFill>
          <a:blip r:embed="rId6"/>
          <a:srcRect l="30467" t="22178" r="19181" b="38780"/>
          <a:stretch>
            <a:fillRect/>
          </a:stretch>
        </p:blipFill>
        <p:spPr>
          <a:xfrm>
            <a:off x="3023235" y="4936490"/>
            <a:ext cx="2568575" cy="149225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right)">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ipe(left)">
                                      <p:cBhvr>
                                        <p:cTn id="25" dur="500"/>
                                        <p:tgtEl>
                                          <p:spTgt spid="42"/>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1596</Words>
  <Application>WPS 演示</Application>
  <PresentationFormat>宽屏</PresentationFormat>
  <Paragraphs>95</Paragraphs>
  <Slides>13</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13</vt:i4>
      </vt:variant>
    </vt:vector>
  </HeadingPairs>
  <TitlesOfParts>
    <vt:vector size="29" baseType="lpstr">
      <vt:lpstr>Arial</vt:lpstr>
      <vt:lpstr>宋体</vt:lpstr>
      <vt:lpstr>Wingdings</vt:lpstr>
      <vt:lpstr>Calibri Light</vt:lpstr>
      <vt:lpstr>Calibri</vt:lpstr>
      <vt:lpstr>微软雅黑</vt:lpstr>
      <vt:lpstr>SketchFlow Print</vt:lpstr>
      <vt:lpstr>黑体</vt:lpstr>
      <vt:lpstr>Adobe 仿宋 Std R</vt:lpstr>
      <vt:lpstr>Adobe 楷体 Std R</vt:lpstr>
      <vt:lpstr>仿宋</vt:lpstr>
      <vt:lpstr>Calibri</vt:lpstr>
      <vt:lpstr>Office 主题</vt:lpstr>
      <vt:lpstr>Paint.Picture</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fanjy</dc:creator>
  <cp:lastModifiedBy>fanjy</cp:lastModifiedBy>
  <cp:revision>5</cp:revision>
  <dcterms:created xsi:type="dcterms:W3CDTF">2016-08-24T08:07:51Z</dcterms:created>
  <dcterms:modified xsi:type="dcterms:W3CDTF">2016-08-24T09:58:11Z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2052-10.1.0.5866</vt:lpwstr>
  </property>
</Properties>
</file>